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3" r:id="rId1"/>
  </p:sldMasterIdLst>
  <p:notesMasterIdLst>
    <p:notesMasterId r:id="rId72"/>
  </p:notesMasterIdLst>
  <p:handoutMasterIdLst>
    <p:handoutMasterId r:id="rId73"/>
  </p:handoutMasterIdLst>
  <p:sldIdLst>
    <p:sldId id="350" r:id="rId2"/>
    <p:sldId id="261" r:id="rId3"/>
    <p:sldId id="257" r:id="rId4"/>
    <p:sldId id="266" r:id="rId5"/>
    <p:sldId id="263" r:id="rId6"/>
    <p:sldId id="258" r:id="rId7"/>
    <p:sldId id="264" r:id="rId8"/>
    <p:sldId id="265" r:id="rId9"/>
    <p:sldId id="268" r:id="rId10"/>
    <p:sldId id="270" r:id="rId11"/>
    <p:sldId id="272" r:id="rId12"/>
    <p:sldId id="273" r:id="rId13"/>
    <p:sldId id="345" r:id="rId14"/>
    <p:sldId id="275" r:id="rId15"/>
    <p:sldId id="276" r:id="rId16"/>
    <p:sldId id="277" r:id="rId17"/>
    <p:sldId id="348" r:id="rId18"/>
    <p:sldId id="349" r:id="rId19"/>
    <p:sldId id="278" r:id="rId20"/>
    <p:sldId id="333" r:id="rId21"/>
    <p:sldId id="279" r:id="rId22"/>
    <p:sldId id="280" r:id="rId23"/>
    <p:sldId id="344" r:id="rId24"/>
    <p:sldId id="281" r:id="rId25"/>
    <p:sldId id="346" r:id="rId26"/>
    <p:sldId id="282" r:id="rId27"/>
    <p:sldId id="343" r:id="rId28"/>
    <p:sldId id="301" r:id="rId29"/>
    <p:sldId id="302" r:id="rId30"/>
    <p:sldId id="335" r:id="rId31"/>
    <p:sldId id="334" r:id="rId32"/>
    <p:sldId id="336" r:id="rId33"/>
    <p:sldId id="303" r:id="rId34"/>
    <p:sldId id="304" r:id="rId35"/>
    <p:sldId id="305" r:id="rId36"/>
    <p:sldId id="306" r:id="rId37"/>
    <p:sldId id="307" r:id="rId38"/>
    <p:sldId id="309" r:id="rId39"/>
    <p:sldId id="283" r:id="rId40"/>
    <p:sldId id="310" r:id="rId41"/>
    <p:sldId id="311" r:id="rId42"/>
    <p:sldId id="347" r:id="rId43"/>
    <p:sldId id="313" r:id="rId44"/>
    <p:sldId id="314" r:id="rId45"/>
    <p:sldId id="315" r:id="rId46"/>
    <p:sldId id="316" r:id="rId47"/>
    <p:sldId id="317" r:id="rId48"/>
    <p:sldId id="319" r:id="rId49"/>
    <p:sldId id="320" r:id="rId50"/>
    <p:sldId id="300" r:id="rId51"/>
    <p:sldId id="284" r:id="rId52"/>
    <p:sldId id="321" r:id="rId53"/>
    <p:sldId id="322" r:id="rId54"/>
    <p:sldId id="299" r:id="rId55"/>
    <p:sldId id="323" r:id="rId56"/>
    <p:sldId id="285" r:id="rId57"/>
    <p:sldId id="260" r:id="rId58"/>
    <p:sldId id="324" r:id="rId59"/>
    <p:sldId id="286" r:id="rId60"/>
    <p:sldId id="289" r:id="rId61"/>
    <p:sldId id="325" r:id="rId62"/>
    <p:sldId id="342" r:id="rId63"/>
    <p:sldId id="332" r:id="rId64"/>
    <p:sldId id="330" r:id="rId65"/>
    <p:sldId id="293" r:id="rId66"/>
    <p:sldId id="338" r:id="rId67"/>
    <p:sldId id="339" r:id="rId68"/>
    <p:sldId id="340" r:id="rId69"/>
    <p:sldId id="341" r:id="rId70"/>
    <p:sldId id="337"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05BE43E1-2CBB-F241-87DA-B951F11DD743}">
          <p14:sldIdLst>
            <p14:sldId id="350"/>
            <p14:sldId id="261"/>
            <p14:sldId id="257"/>
            <p14:sldId id="266"/>
            <p14:sldId id="263"/>
            <p14:sldId id="258"/>
            <p14:sldId id="264"/>
            <p14:sldId id="265"/>
            <p14:sldId id="268"/>
            <p14:sldId id="270"/>
            <p14:sldId id="272"/>
            <p14:sldId id="273"/>
            <p14:sldId id="345"/>
            <p14:sldId id="275"/>
            <p14:sldId id="276"/>
            <p14:sldId id="277"/>
            <p14:sldId id="348"/>
            <p14:sldId id="349"/>
            <p14:sldId id="278"/>
            <p14:sldId id="333"/>
            <p14:sldId id="279"/>
            <p14:sldId id="280"/>
            <p14:sldId id="344"/>
            <p14:sldId id="281"/>
            <p14:sldId id="346"/>
            <p14:sldId id="282"/>
            <p14:sldId id="343"/>
            <p14:sldId id="301"/>
            <p14:sldId id="302"/>
            <p14:sldId id="335"/>
            <p14:sldId id="334"/>
            <p14:sldId id="336"/>
            <p14:sldId id="303"/>
            <p14:sldId id="304"/>
            <p14:sldId id="305"/>
            <p14:sldId id="306"/>
            <p14:sldId id="307"/>
            <p14:sldId id="309"/>
            <p14:sldId id="283"/>
            <p14:sldId id="310"/>
            <p14:sldId id="311"/>
            <p14:sldId id="347"/>
            <p14:sldId id="313"/>
            <p14:sldId id="314"/>
            <p14:sldId id="315"/>
            <p14:sldId id="316"/>
            <p14:sldId id="317"/>
            <p14:sldId id="319"/>
            <p14:sldId id="320"/>
            <p14:sldId id="300"/>
            <p14:sldId id="284"/>
            <p14:sldId id="321"/>
            <p14:sldId id="322"/>
            <p14:sldId id="299"/>
            <p14:sldId id="323"/>
            <p14:sldId id="285"/>
            <p14:sldId id="260"/>
            <p14:sldId id="324"/>
            <p14:sldId id="286"/>
            <p14:sldId id="289"/>
            <p14:sldId id="325"/>
            <p14:sldId id="342"/>
            <p14:sldId id="332"/>
            <p14:sldId id="330"/>
            <p14:sldId id="293"/>
            <p14:sldId id="338"/>
            <p14:sldId id="339"/>
            <p14:sldId id="340"/>
            <p14:sldId id="341"/>
            <p14:sldId id="3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 Xiang" initials="YX" lastIdx="2" clrIdx="0">
    <p:extLst>
      <p:ext uri="{19B8F6BF-5375-455C-9EA6-DF929625EA0E}">
        <p15:presenceInfo xmlns:p15="http://schemas.microsoft.com/office/powerpoint/2012/main" userId="92c69e9b8f05aaee" providerId="Windows Live"/>
      </p:ext>
    </p:extLst>
  </p:cmAuthor>
  <p:cmAuthor id="2" name="Filene" initials="F" lastIdx="12" clrIdx="1">
    <p:extLst>
      <p:ext uri="{19B8F6BF-5375-455C-9EA6-DF929625EA0E}">
        <p15:presenceInfo xmlns:p15="http://schemas.microsoft.com/office/powerpoint/2012/main" userId="465762ba044040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F1787"/>
    <a:srgbClr val="3B20FF"/>
    <a:srgbClr val="7886CA"/>
    <a:srgbClr val="E9F6FD"/>
    <a:srgbClr val="92CBF6"/>
    <a:srgbClr val="0432FF"/>
    <a:srgbClr val="3A006A"/>
    <a:srgbClr val="BDD8EE"/>
    <a:srgbClr val="FF7E79"/>
    <a:srgbClr val="FF86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5082"/>
  </p:normalViewPr>
  <p:slideViewPr>
    <p:cSldViewPr snapToGrid="0" snapToObjects="1">
      <p:cViewPr varScale="1">
        <p:scale>
          <a:sx n="128" d="100"/>
          <a:sy n="128" d="100"/>
        </p:scale>
        <p:origin x="1136" y="176"/>
      </p:cViewPr>
      <p:guideLst/>
    </p:cSldViewPr>
  </p:slideViewPr>
  <p:notesTextViewPr>
    <p:cViewPr>
      <p:scale>
        <a:sx n="125" d="100"/>
        <a:sy n="125" d="100"/>
      </p:scale>
      <p:origin x="0" y="0"/>
    </p:cViewPr>
  </p:notesTextViewPr>
  <p:sorterViewPr>
    <p:cViewPr>
      <p:scale>
        <a:sx n="100" d="100"/>
        <a:sy n="100" d="100"/>
      </p:scale>
      <p:origin x="0" y="-11443"/>
    </p:cViewPr>
  </p:sorterViewPr>
  <p:notesViewPr>
    <p:cSldViewPr snapToGrid="0" snapToObjects="1">
      <p:cViewPr varScale="1">
        <p:scale>
          <a:sx n="54" d="100"/>
          <a:sy n="54" d="100"/>
        </p:scale>
        <p:origin x="5264"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5D4704-4187-D043-A389-34E792FC3757}" type="doc">
      <dgm:prSet loTypeId="urn:microsoft.com/office/officeart/2005/8/layout/radial6" loCatId="" qsTypeId="urn:microsoft.com/office/officeart/2005/8/quickstyle/3d1" qsCatId="3D" csTypeId="urn:microsoft.com/office/officeart/2005/8/colors/colorful1" csCatId="colorful" phldr="1"/>
      <dgm:spPr/>
      <dgm:t>
        <a:bodyPr/>
        <a:lstStyle/>
        <a:p>
          <a:endParaRPr lang="zh-CN" altLang="en-US"/>
        </a:p>
      </dgm:t>
    </dgm:pt>
    <dgm:pt modelId="{6B3E83DC-00E4-E745-8F50-CF0C866E7629}">
      <dgm:prSet phldrT="[文本]"/>
      <dgm:spPr>
        <a:xfrm>
          <a:off x="3104554" y="1749888"/>
          <a:ext cx="1918890" cy="1918890"/>
        </a:xfrm>
        <a:prstGeom prst="ellipse">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gm:spPr>
      <dgm:t>
        <a:bodyPr/>
        <a:lstStyle/>
        <a:p>
          <a:pPr>
            <a:buNone/>
          </a:pPr>
          <a:r>
            <a:rPr lang="zh-CN" altLang="en-US" dirty="0">
              <a:solidFill>
                <a:sysClr val="window" lastClr="FFFFFF"/>
              </a:solidFill>
              <a:latin typeface="Calibri" panose="020F0502020204030204"/>
              <a:ea typeface="等线" panose="02010600030101010101" pitchFamily="2" charset="-122"/>
              <a:cs typeface="+mn-cs"/>
            </a:rPr>
            <a:t>事务</a:t>
          </a:r>
        </a:p>
      </dgm:t>
    </dgm:pt>
    <dgm:pt modelId="{937F7324-BEBD-1F49-9460-8769C31A157E}" type="parTrans" cxnId="{9B547741-B887-3B4C-A438-B3621ECC0799}">
      <dgm:prSet/>
      <dgm:spPr/>
      <dgm:t>
        <a:bodyPr/>
        <a:lstStyle/>
        <a:p>
          <a:endParaRPr lang="zh-CN" altLang="en-US"/>
        </a:p>
      </dgm:t>
    </dgm:pt>
    <dgm:pt modelId="{402794DC-BC6C-3744-B99C-88770F9CBA04}" type="sibTrans" cxnId="{9B547741-B887-3B4C-A438-B3621ECC0799}">
      <dgm:prSet/>
      <dgm:spPr/>
      <dgm:t>
        <a:bodyPr/>
        <a:lstStyle/>
        <a:p>
          <a:endParaRPr lang="zh-CN" altLang="en-US"/>
        </a:p>
      </dgm:t>
    </dgm:pt>
    <dgm:pt modelId="{E82A8604-2723-0244-9FE3-D355DE853E02}">
      <dgm:prSet phldrT="[文本]"/>
      <dgm:spPr>
        <a:xfrm>
          <a:off x="3392388" y="2458"/>
          <a:ext cx="1343223" cy="1343223"/>
        </a:xfrm>
        <a:prstGeom prst="ellipse">
          <a:avLst/>
        </a:prstGeom>
        <a:solidFill>
          <a:srgbClr val="7886CA"/>
        </a:solidFill>
        <a:ln>
          <a:noFill/>
        </a:ln>
        <a:effectLst/>
        <a:scene3d>
          <a:camera prst="orthographicFront"/>
          <a:lightRig rig="flat" dir="t"/>
        </a:scene3d>
        <a:sp3d prstMaterial="plastic">
          <a:bevelT w="120900" h="88900"/>
          <a:bevelB w="88900" h="31750" prst="angle"/>
        </a:sp3d>
      </dgm:spPr>
      <dgm:t>
        <a:bodyPr/>
        <a:lstStyle/>
        <a:p>
          <a:pPr>
            <a:buNone/>
          </a:pPr>
          <a:r>
            <a:rPr lang="en-US" altLang="zh-CN" dirty="0">
              <a:solidFill>
                <a:sysClr val="window" lastClr="FFFFFF"/>
              </a:solidFill>
              <a:latin typeface="Calibri" panose="020F0502020204030204"/>
              <a:ea typeface="等线" panose="02010600030101010101" pitchFamily="2" charset="-122"/>
              <a:cs typeface="+mn-cs"/>
            </a:rPr>
            <a:t>A</a:t>
          </a:r>
          <a:endParaRPr lang="zh-CN" altLang="en-US" dirty="0">
            <a:solidFill>
              <a:sysClr val="window" lastClr="FFFFFF"/>
            </a:solidFill>
            <a:latin typeface="Calibri" panose="020F0502020204030204"/>
            <a:ea typeface="等线" panose="02010600030101010101" pitchFamily="2" charset="-122"/>
            <a:cs typeface="+mn-cs"/>
          </a:endParaRPr>
        </a:p>
      </dgm:t>
    </dgm:pt>
    <dgm:pt modelId="{8385C5C1-4306-AD43-9B31-EC6D2D5BC252}" type="parTrans" cxnId="{1A86E8EC-D8FB-994E-BFA9-15C69442ADCF}">
      <dgm:prSet/>
      <dgm:spPr/>
      <dgm:t>
        <a:bodyPr/>
        <a:lstStyle/>
        <a:p>
          <a:endParaRPr lang="zh-CN" altLang="en-US"/>
        </a:p>
      </dgm:t>
    </dgm:pt>
    <dgm:pt modelId="{8B2A292C-B0BB-E448-B4AA-EA054843B2A8}" type="sibTrans" cxnId="{1A86E8EC-D8FB-994E-BFA9-15C69442ADCF}">
      <dgm:prSet/>
      <dgm:spPr>
        <a:xfrm>
          <a:off x="1980380" y="625714"/>
          <a:ext cx="4167238" cy="4167238"/>
        </a:xfrm>
        <a:prstGeom prst="blockArc">
          <a:avLst>
            <a:gd name="adj1" fmla="val 16200000"/>
            <a:gd name="adj2" fmla="val 0"/>
            <a:gd name="adj3" fmla="val 4642"/>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CN" altLang="en-US"/>
        </a:p>
      </dgm:t>
    </dgm:pt>
    <dgm:pt modelId="{B4BB8208-5ADF-5C43-B213-0B1A6C615B41}">
      <dgm:prSet phldrT="[文本]"/>
      <dgm:spPr>
        <a:xfrm>
          <a:off x="5427651" y="2037721"/>
          <a:ext cx="1343223" cy="1343223"/>
        </a:xfrm>
        <a:prstGeom prst="ellipse">
          <a:avLst/>
        </a:prstGeom>
        <a:solidFill>
          <a:srgbClr val="92CBF6"/>
        </a:solidFill>
        <a:ln>
          <a:noFill/>
        </a:ln>
        <a:effectLst/>
        <a:scene3d>
          <a:camera prst="orthographicFront"/>
          <a:lightRig rig="flat" dir="t"/>
        </a:scene3d>
        <a:sp3d prstMaterial="plastic">
          <a:bevelT w="120900" h="88900"/>
          <a:bevelB w="88900" h="31750" prst="angle"/>
        </a:sp3d>
      </dgm:spPr>
      <dgm:t>
        <a:bodyPr/>
        <a:lstStyle/>
        <a:p>
          <a:pPr>
            <a:buNone/>
          </a:pPr>
          <a:r>
            <a:rPr lang="en-US" altLang="zh-CN" dirty="0">
              <a:solidFill>
                <a:sysClr val="window" lastClr="FFFFFF"/>
              </a:solidFill>
              <a:latin typeface="Calibri" panose="020F0502020204030204"/>
              <a:ea typeface="等线" panose="02010600030101010101" pitchFamily="2" charset="-122"/>
              <a:cs typeface="+mn-cs"/>
            </a:rPr>
            <a:t>C</a:t>
          </a:r>
          <a:endParaRPr lang="zh-CN" altLang="en-US" dirty="0">
            <a:solidFill>
              <a:sysClr val="window" lastClr="FFFFFF"/>
            </a:solidFill>
            <a:latin typeface="Calibri" panose="020F0502020204030204"/>
            <a:ea typeface="等线" panose="02010600030101010101" pitchFamily="2" charset="-122"/>
            <a:cs typeface="+mn-cs"/>
          </a:endParaRPr>
        </a:p>
      </dgm:t>
    </dgm:pt>
    <dgm:pt modelId="{4A8A6372-667C-7B43-A1F5-F43F54815583}" type="parTrans" cxnId="{C1AD6F78-4235-054F-9080-B0B6211D99D1}">
      <dgm:prSet/>
      <dgm:spPr/>
      <dgm:t>
        <a:bodyPr/>
        <a:lstStyle/>
        <a:p>
          <a:endParaRPr lang="zh-CN" altLang="en-US"/>
        </a:p>
      </dgm:t>
    </dgm:pt>
    <dgm:pt modelId="{FBBE0197-6514-8A4A-B7A7-9AC3484CF2E9}" type="sibTrans" cxnId="{C1AD6F78-4235-054F-9080-B0B6211D99D1}">
      <dgm:prSet/>
      <dgm:spPr>
        <a:xfrm>
          <a:off x="1980380" y="625714"/>
          <a:ext cx="4167238" cy="4167238"/>
        </a:xfrm>
        <a:prstGeom prst="blockArc">
          <a:avLst>
            <a:gd name="adj1" fmla="val 0"/>
            <a:gd name="adj2" fmla="val 5400000"/>
            <a:gd name="adj3" fmla="val 4642"/>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CN" altLang="en-US"/>
        </a:p>
      </dgm:t>
    </dgm:pt>
    <dgm:pt modelId="{03AF2DF6-8819-AF49-B042-3ACB9962F064}">
      <dgm:prSet phldrT="[文本]"/>
      <dgm:spPr>
        <a:xfrm>
          <a:off x="3392388" y="4072985"/>
          <a:ext cx="1343223" cy="1343223"/>
        </a:xfrm>
        <a:prstGeom prst="ellipse">
          <a:avLst/>
        </a:prstGeom>
        <a:solidFill>
          <a:srgbClr val="7886CA"/>
        </a:solidFill>
        <a:ln>
          <a:noFill/>
        </a:ln>
        <a:effectLst/>
        <a:scene3d>
          <a:camera prst="orthographicFront"/>
          <a:lightRig rig="flat" dir="t"/>
        </a:scene3d>
        <a:sp3d prstMaterial="plastic">
          <a:bevelT w="120900" h="88900"/>
          <a:bevelB w="88900" h="31750" prst="angle"/>
        </a:sp3d>
      </dgm:spPr>
      <dgm:t>
        <a:bodyPr/>
        <a:lstStyle/>
        <a:p>
          <a:pPr>
            <a:buNone/>
          </a:pPr>
          <a:r>
            <a:rPr lang="en-US" altLang="zh-CN" dirty="0">
              <a:solidFill>
                <a:sysClr val="window" lastClr="FFFFFF"/>
              </a:solidFill>
              <a:latin typeface="Calibri" panose="020F0502020204030204"/>
              <a:ea typeface="等线" panose="02010600030101010101" pitchFamily="2" charset="-122"/>
              <a:cs typeface="+mn-cs"/>
            </a:rPr>
            <a:t>I</a:t>
          </a:r>
          <a:endParaRPr lang="zh-CN" altLang="en-US" dirty="0">
            <a:solidFill>
              <a:sysClr val="window" lastClr="FFFFFF"/>
            </a:solidFill>
            <a:latin typeface="Calibri" panose="020F0502020204030204"/>
            <a:ea typeface="等线" panose="02010600030101010101" pitchFamily="2" charset="-122"/>
            <a:cs typeface="+mn-cs"/>
          </a:endParaRPr>
        </a:p>
      </dgm:t>
    </dgm:pt>
    <dgm:pt modelId="{546844C0-7B02-EC44-B506-3E6B8F670CA0}" type="parTrans" cxnId="{9AB3B6B6-14A3-8E40-BFF5-ABD9721FF3C2}">
      <dgm:prSet/>
      <dgm:spPr/>
      <dgm:t>
        <a:bodyPr/>
        <a:lstStyle/>
        <a:p>
          <a:endParaRPr lang="zh-CN" altLang="en-US"/>
        </a:p>
      </dgm:t>
    </dgm:pt>
    <dgm:pt modelId="{C9C097E9-31A6-5245-804C-15B2A9429E8C}" type="sibTrans" cxnId="{9AB3B6B6-14A3-8E40-BFF5-ABD9721FF3C2}">
      <dgm:prSet/>
      <dgm:spPr>
        <a:xfrm>
          <a:off x="1980380" y="625714"/>
          <a:ext cx="4167238" cy="4167238"/>
        </a:xfrm>
        <a:prstGeom prst="blockArc">
          <a:avLst>
            <a:gd name="adj1" fmla="val 5400000"/>
            <a:gd name="adj2" fmla="val 10800000"/>
            <a:gd name="adj3" fmla="val 4642"/>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CN" altLang="en-US"/>
        </a:p>
      </dgm:t>
    </dgm:pt>
    <dgm:pt modelId="{321FAF5B-7C99-D64F-A07C-01B720E32160}">
      <dgm:prSet phldrT="[文本]"/>
      <dgm:spPr>
        <a:xfrm>
          <a:off x="1357124" y="2037721"/>
          <a:ext cx="1343223" cy="1343223"/>
        </a:xfrm>
        <a:prstGeom prst="ellipse">
          <a:avLst/>
        </a:prstGeom>
        <a:solidFill>
          <a:srgbClr val="92CBF6"/>
        </a:solidFill>
        <a:ln>
          <a:noFill/>
        </a:ln>
        <a:effectLst/>
        <a:scene3d>
          <a:camera prst="orthographicFront"/>
          <a:lightRig rig="flat" dir="t"/>
        </a:scene3d>
        <a:sp3d prstMaterial="plastic">
          <a:bevelT w="120900" h="88900"/>
          <a:bevelB w="88900" h="31750" prst="angle"/>
        </a:sp3d>
      </dgm:spPr>
      <dgm:t>
        <a:bodyPr/>
        <a:lstStyle/>
        <a:p>
          <a:pPr>
            <a:buNone/>
          </a:pPr>
          <a:r>
            <a:rPr lang="en-US" altLang="zh-CN" dirty="0">
              <a:solidFill>
                <a:sysClr val="window" lastClr="FFFFFF"/>
              </a:solidFill>
              <a:latin typeface="Calibri" panose="020F0502020204030204"/>
              <a:ea typeface="等线" panose="02010600030101010101" pitchFamily="2" charset="-122"/>
              <a:cs typeface="+mn-cs"/>
            </a:rPr>
            <a:t>D</a:t>
          </a:r>
          <a:endParaRPr lang="zh-CN" altLang="en-US" dirty="0">
            <a:solidFill>
              <a:sysClr val="window" lastClr="FFFFFF"/>
            </a:solidFill>
            <a:latin typeface="Calibri" panose="020F0502020204030204"/>
            <a:ea typeface="等线" panose="02010600030101010101" pitchFamily="2" charset="-122"/>
            <a:cs typeface="+mn-cs"/>
          </a:endParaRPr>
        </a:p>
      </dgm:t>
    </dgm:pt>
    <dgm:pt modelId="{5C76CFEC-3FE0-FD40-8BC1-C5A74C6B15F6}" type="parTrans" cxnId="{C4315E32-2735-D94F-AE3C-F9EB3DD9DFAF}">
      <dgm:prSet/>
      <dgm:spPr/>
      <dgm:t>
        <a:bodyPr/>
        <a:lstStyle/>
        <a:p>
          <a:endParaRPr lang="zh-CN" altLang="en-US"/>
        </a:p>
      </dgm:t>
    </dgm:pt>
    <dgm:pt modelId="{D744DA2B-C74C-524A-84DB-71DBF4AF2E05}" type="sibTrans" cxnId="{C4315E32-2735-D94F-AE3C-F9EB3DD9DFAF}">
      <dgm:prSet/>
      <dgm:spPr>
        <a:xfrm>
          <a:off x="1980380" y="625714"/>
          <a:ext cx="4167238" cy="4167238"/>
        </a:xfrm>
        <a:prstGeom prst="blockArc">
          <a:avLst>
            <a:gd name="adj1" fmla="val 10800000"/>
            <a:gd name="adj2" fmla="val 16200000"/>
            <a:gd name="adj3" fmla="val 4642"/>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gm:spPr>
      <dgm:t>
        <a:bodyPr/>
        <a:lstStyle/>
        <a:p>
          <a:endParaRPr lang="zh-CN" altLang="en-US"/>
        </a:p>
      </dgm:t>
    </dgm:pt>
    <dgm:pt modelId="{4617F426-4DAD-734D-AEDF-9E4C23681AD5}" type="pres">
      <dgm:prSet presAssocID="{FE5D4704-4187-D043-A389-34E792FC3757}" presName="Name0" presStyleCnt="0">
        <dgm:presLayoutVars>
          <dgm:chMax val="1"/>
          <dgm:dir/>
          <dgm:animLvl val="ctr"/>
          <dgm:resizeHandles val="exact"/>
        </dgm:presLayoutVars>
      </dgm:prSet>
      <dgm:spPr/>
    </dgm:pt>
    <dgm:pt modelId="{7AB89A6F-D195-8A43-8D1D-127EA334A3CF}" type="pres">
      <dgm:prSet presAssocID="{6B3E83DC-00E4-E745-8F50-CF0C866E7629}" presName="centerShape" presStyleLbl="node0" presStyleIdx="0" presStyleCnt="1"/>
      <dgm:spPr/>
    </dgm:pt>
    <dgm:pt modelId="{67C274C3-E277-6E46-B74E-648F2D7B1060}" type="pres">
      <dgm:prSet presAssocID="{E82A8604-2723-0244-9FE3-D355DE853E02}" presName="node" presStyleLbl="node1" presStyleIdx="0" presStyleCnt="4">
        <dgm:presLayoutVars>
          <dgm:bulletEnabled val="1"/>
        </dgm:presLayoutVars>
      </dgm:prSet>
      <dgm:spPr/>
    </dgm:pt>
    <dgm:pt modelId="{0A31EEDF-A533-BF44-AB0C-5FFDABE17D31}" type="pres">
      <dgm:prSet presAssocID="{E82A8604-2723-0244-9FE3-D355DE853E02}" presName="dummy" presStyleCnt="0"/>
      <dgm:spPr/>
    </dgm:pt>
    <dgm:pt modelId="{AAB158F3-92C7-A34D-B343-70B3220EBBDB}" type="pres">
      <dgm:prSet presAssocID="{8B2A292C-B0BB-E448-B4AA-EA054843B2A8}" presName="sibTrans" presStyleLbl="sibTrans2D1" presStyleIdx="0" presStyleCnt="4"/>
      <dgm:spPr/>
    </dgm:pt>
    <dgm:pt modelId="{9CBE06C5-B453-9343-BE11-A2B4EDB1C588}" type="pres">
      <dgm:prSet presAssocID="{B4BB8208-5ADF-5C43-B213-0B1A6C615B41}" presName="node" presStyleLbl="node1" presStyleIdx="1" presStyleCnt="4">
        <dgm:presLayoutVars>
          <dgm:bulletEnabled val="1"/>
        </dgm:presLayoutVars>
      </dgm:prSet>
      <dgm:spPr/>
    </dgm:pt>
    <dgm:pt modelId="{6156B820-0CFA-4743-B68F-1273140327B8}" type="pres">
      <dgm:prSet presAssocID="{B4BB8208-5ADF-5C43-B213-0B1A6C615B41}" presName="dummy" presStyleCnt="0"/>
      <dgm:spPr/>
    </dgm:pt>
    <dgm:pt modelId="{2CA58451-C3CA-6B40-BB6B-965D817A57CE}" type="pres">
      <dgm:prSet presAssocID="{FBBE0197-6514-8A4A-B7A7-9AC3484CF2E9}" presName="sibTrans" presStyleLbl="sibTrans2D1" presStyleIdx="1" presStyleCnt="4"/>
      <dgm:spPr/>
    </dgm:pt>
    <dgm:pt modelId="{634B6DCE-9862-E544-8F43-0D377297C7A0}" type="pres">
      <dgm:prSet presAssocID="{03AF2DF6-8819-AF49-B042-3ACB9962F064}" presName="node" presStyleLbl="node1" presStyleIdx="2" presStyleCnt="4">
        <dgm:presLayoutVars>
          <dgm:bulletEnabled val="1"/>
        </dgm:presLayoutVars>
      </dgm:prSet>
      <dgm:spPr/>
    </dgm:pt>
    <dgm:pt modelId="{713CF5B1-6197-5243-B3F9-ED2058FF3DD4}" type="pres">
      <dgm:prSet presAssocID="{03AF2DF6-8819-AF49-B042-3ACB9962F064}" presName="dummy" presStyleCnt="0"/>
      <dgm:spPr/>
    </dgm:pt>
    <dgm:pt modelId="{C53423B1-98A0-CD4A-87E1-D70F683EF1B6}" type="pres">
      <dgm:prSet presAssocID="{C9C097E9-31A6-5245-804C-15B2A9429E8C}" presName="sibTrans" presStyleLbl="sibTrans2D1" presStyleIdx="2" presStyleCnt="4"/>
      <dgm:spPr/>
    </dgm:pt>
    <dgm:pt modelId="{3980DEEF-A930-964E-85DC-1E404354F071}" type="pres">
      <dgm:prSet presAssocID="{321FAF5B-7C99-D64F-A07C-01B720E32160}" presName="node" presStyleLbl="node1" presStyleIdx="3" presStyleCnt="4">
        <dgm:presLayoutVars>
          <dgm:bulletEnabled val="1"/>
        </dgm:presLayoutVars>
      </dgm:prSet>
      <dgm:spPr/>
    </dgm:pt>
    <dgm:pt modelId="{1E343565-96E0-0A47-9503-25FAD037A740}" type="pres">
      <dgm:prSet presAssocID="{321FAF5B-7C99-D64F-A07C-01B720E32160}" presName="dummy" presStyleCnt="0"/>
      <dgm:spPr/>
    </dgm:pt>
    <dgm:pt modelId="{1EF1BDA5-6FF5-0446-8C72-6D7E298E6243}" type="pres">
      <dgm:prSet presAssocID="{D744DA2B-C74C-524A-84DB-71DBF4AF2E05}" presName="sibTrans" presStyleLbl="sibTrans2D1" presStyleIdx="3" presStyleCnt="4"/>
      <dgm:spPr/>
    </dgm:pt>
  </dgm:ptLst>
  <dgm:cxnLst>
    <dgm:cxn modelId="{D488E00D-429B-F845-B273-FF245886B06F}" type="presOf" srcId="{FBBE0197-6514-8A4A-B7A7-9AC3484CF2E9}" destId="{2CA58451-C3CA-6B40-BB6B-965D817A57CE}" srcOrd="0" destOrd="0" presId="urn:microsoft.com/office/officeart/2005/8/layout/radial6"/>
    <dgm:cxn modelId="{23D99521-F991-AE47-A815-054E3330CF19}" type="presOf" srcId="{C9C097E9-31A6-5245-804C-15B2A9429E8C}" destId="{C53423B1-98A0-CD4A-87E1-D70F683EF1B6}" srcOrd="0" destOrd="0" presId="urn:microsoft.com/office/officeart/2005/8/layout/radial6"/>
    <dgm:cxn modelId="{3E82282B-9FEA-4442-98C9-08F4AA372799}" type="presOf" srcId="{E82A8604-2723-0244-9FE3-D355DE853E02}" destId="{67C274C3-E277-6E46-B74E-648F2D7B1060}" srcOrd="0" destOrd="0" presId="urn:microsoft.com/office/officeart/2005/8/layout/radial6"/>
    <dgm:cxn modelId="{C4315E32-2735-D94F-AE3C-F9EB3DD9DFAF}" srcId="{6B3E83DC-00E4-E745-8F50-CF0C866E7629}" destId="{321FAF5B-7C99-D64F-A07C-01B720E32160}" srcOrd="3" destOrd="0" parTransId="{5C76CFEC-3FE0-FD40-8BC1-C5A74C6B15F6}" sibTransId="{D744DA2B-C74C-524A-84DB-71DBF4AF2E05}"/>
    <dgm:cxn modelId="{9B547741-B887-3B4C-A438-B3621ECC0799}" srcId="{FE5D4704-4187-D043-A389-34E792FC3757}" destId="{6B3E83DC-00E4-E745-8F50-CF0C866E7629}" srcOrd="0" destOrd="0" parTransId="{937F7324-BEBD-1F49-9460-8769C31A157E}" sibTransId="{402794DC-BC6C-3744-B99C-88770F9CBA04}"/>
    <dgm:cxn modelId="{C1AD6F78-4235-054F-9080-B0B6211D99D1}" srcId="{6B3E83DC-00E4-E745-8F50-CF0C866E7629}" destId="{B4BB8208-5ADF-5C43-B213-0B1A6C615B41}" srcOrd="1" destOrd="0" parTransId="{4A8A6372-667C-7B43-A1F5-F43F54815583}" sibTransId="{FBBE0197-6514-8A4A-B7A7-9AC3484CF2E9}"/>
    <dgm:cxn modelId="{9340EE91-8B3D-4E4D-AD46-3787F081F682}" type="presOf" srcId="{B4BB8208-5ADF-5C43-B213-0B1A6C615B41}" destId="{9CBE06C5-B453-9343-BE11-A2B4EDB1C588}" srcOrd="0" destOrd="0" presId="urn:microsoft.com/office/officeart/2005/8/layout/radial6"/>
    <dgm:cxn modelId="{E5D907B1-8889-5F47-89CF-53E2B130422D}" type="presOf" srcId="{8B2A292C-B0BB-E448-B4AA-EA054843B2A8}" destId="{AAB158F3-92C7-A34D-B343-70B3220EBBDB}" srcOrd="0" destOrd="0" presId="urn:microsoft.com/office/officeart/2005/8/layout/radial6"/>
    <dgm:cxn modelId="{9AB3B6B6-14A3-8E40-BFF5-ABD9721FF3C2}" srcId="{6B3E83DC-00E4-E745-8F50-CF0C866E7629}" destId="{03AF2DF6-8819-AF49-B042-3ACB9962F064}" srcOrd="2" destOrd="0" parTransId="{546844C0-7B02-EC44-B506-3E6B8F670CA0}" sibTransId="{C9C097E9-31A6-5245-804C-15B2A9429E8C}"/>
    <dgm:cxn modelId="{F5F5C7BD-62AA-BB41-B31A-652A28D5EF71}" type="presOf" srcId="{D744DA2B-C74C-524A-84DB-71DBF4AF2E05}" destId="{1EF1BDA5-6FF5-0446-8C72-6D7E298E6243}" srcOrd="0" destOrd="0" presId="urn:microsoft.com/office/officeart/2005/8/layout/radial6"/>
    <dgm:cxn modelId="{42793ABE-A22A-2E47-BAE0-91C2F300EDA2}" type="presOf" srcId="{03AF2DF6-8819-AF49-B042-3ACB9962F064}" destId="{634B6DCE-9862-E544-8F43-0D377297C7A0}" srcOrd="0" destOrd="0" presId="urn:microsoft.com/office/officeart/2005/8/layout/radial6"/>
    <dgm:cxn modelId="{9CD6B2C4-BFB3-0240-A3A3-F61607CCBA60}" type="presOf" srcId="{6B3E83DC-00E4-E745-8F50-CF0C866E7629}" destId="{7AB89A6F-D195-8A43-8D1D-127EA334A3CF}" srcOrd="0" destOrd="0" presId="urn:microsoft.com/office/officeart/2005/8/layout/radial6"/>
    <dgm:cxn modelId="{BA3557CA-E667-8A4E-AFF6-DCDD6A1C7C8C}" type="presOf" srcId="{FE5D4704-4187-D043-A389-34E792FC3757}" destId="{4617F426-4DAD-734D-AEDF-9E4C23681AD5}" srcOrd="0" destOrd="0" presId="urn:microsoft.com/office/officeart/2005/8/layout/radial6"/>
    <dgm:cxn modelId="{AAC5B5E8-6ECD-7140-8B1F-F20E24EF17A9}" type="presOf" srcId="{321FAF5B-7C99-D64F-A07C-01B720E32160}" destId="{3980DEEF-A930-964E-85DC-1E404354F071}" srcOrd="0" destOrd="0" presId="urn:microsoft.com/office/officeart/2005/8/layout/radial6"/>
    <dgm:cxn modelId="{1A86E8EC-D8FB-994E-BFA9-15C69442ADCF}" srcId="{6B3E83DC-00E4-E745-8F50-CF0C866E7629}" destId="{E82A8604-2723-0244-9FE3-D355DE853E02}" srcOrd="0" destOrd="0" parTransId="{8385C5C1-4306-AD43-9B31-EC6D2D5BC252}" sibTransId="{8B2A292C-B0BB-E448-B4AA-EA054843B2A8}"/>
    <dgm:cxn modelId="{C9A3C349-39AC-3444-B655-AB8A40C8D68D}" type="presParOf" srcId="{4617F426-4DAD-734D-AEDF-9E4C23681AD5}" destId="{7AB89A6F-D195-8A43-8D1D-127EA334A3CF}" srcOrd="0" destOrd="0" presId="urn:microsoft.com/office/officeart/2005/8/layout/radial6"/>
    <dgm:cxn modelId="{5CC6BEFC-8F78-2F42-B861-D874BA6484E2}" type="presParOf" srcId="{4617F426-4DAD-734D-AEDF-9E4C23681AD5}" destId="{67C274C3-E277-6E46-B74E-648F2D7B1060}" srcOrd="1" destOrd="0" presId="urn:microsoft.com/office/officeart/2005/8/layout/radial6"/>
    <dgm:cxn modelId="{782B9DF7-CD44-614B-A3AA-05B02E41BFD3}" type="presParOf" srcId="{4617F426-4DAD-734D-AEDF-9E4C23681AD5}" destId="{0A31EEDF-A533-BF44-AB0C-5FFDABE17D31}" srcOrd="2" destOrd="0" presId="urn:microsoft.com/office/officeart/2005/8/layout/radial6"/>
    <dgm:cxn modelId="{DA092E91-BA3B-FD41-A78C-71BA569814D9}" type="presParOf" srcId="{4617F426-4DAD-734D-AEDF-9E4C23681AD5}" destId="{AAB158F3-92C7-A34D-B343-70B3220EBBDB}" srcOrd="3" destOrd="0" presId="urn:microsoft.com/office/officeart/2005/8/layout/radial6"/>
    <dgm:cxn modelId="{483BFF8C-2C27-E14F-948C-FF8792F3CA56}" type="presParOf" srcId="{4617F426-4DAD-734D-AEDF-9E4C23681AD5}" destId="{9CBE06C5-B453-9343-BE11-A2B4EDB1C588}" srcOrd="4" destOrd="0" presId="urn:microsoft.com/office/officeart/2005/8/layout/radial6"/>
    <dgm:cxn modelId="{852DE1A2-49BB-6340-BB62-5BDFC0CA7D89}" type="presParOf" srcId="{4617F426-4DAD-734D-AEDF-9E4C23681AD5}" destId="{6156B820-0CFA-4743-B68F-1273140327B8}" srcOrd="5" destOrd="0" presId="urn:microsoft.com/office/officeart/2005/8/layout/radial6"/>
    <dgm:cxn modelId="{6A5DD560-491D-1B47-8CD7-203143C54289}" type="presParOf" srcId="{4617F426-4DAD-734D-AEDF-9E4C23681AD5}" destId="{2CA58451-C3CA-6B40-BB6B-965D817A57CE}" srcOrd="6" destOrd="0" presId="urn:microsoft.com/office/officeart/2005/8/layout/radial6"/>
    <dgm:cxn modelId="{CFB8C7F4-9E7A-AF4B-9013-721AE8FCB2FE}" type="presParOf" srcId="{4617F426-4DAD-734D-AEDF-9E4C23681AD5}" destId="{634B6DCE-9862-E544-8F43-0D377297C7A0}" srcOrd="7" destOrd="0" presId="urn:microsoft.com/office/officeart/2005/8/layout/radial6"/>
    <dgm:cxn modelId="{C66B5D2F-17C1-E141-B6FD-6B4382F86018}" type="presParOf" srcId="{4617F426-4DAD-734D-AEDF-9E4C23681AD5}" destId="{713CF5B1-6197-5243-B3F9-ED2058FF3DD4}" srcOrd="8" destOrd="0" presId="urn:microsoft.com/office/officeart/2005/8/layout/radial6"/>
    <dgm:cxn modelId="{E927F243-73C9-FE47-A353-FBA633070E9C}" type="presParOf" srcId="{4617F426-4DAD-734D-AEDF-9E4C23681AD5}" destId="{C53423B1-98A0-CD4A-87E1-D70F683EF1B6}" srcOrd="9" destOrd="0" presId="urn:microsoft.com/office/officeart/2005/8/layout/radial6"/>
    <dgm:cxn modelId="{6905451B-CCA6-A940-AF00-E57046213A94}" type="presParOf" srcId="{4617F426-4DAD-734D-AEDF-9E4C23681AD5}" destId="{3980DEEF-A930-964E-85DC-1E404354F071}" srcOrd="10" destOrd="0" presId="urn:microsoft.com/office/officeart/2005/8/layout/radial6"/>
    <dgm:cxn modelId="{5B31A3B6-6EE5-134A-B7FC-8D6EC73A4671}" type="presParOf" srcId="{4617F426-4DAD-734D-AEDF-9E4C23681AD5}" destId="{1E343565-96E0-0A47-9503-25FAD037A740}" srcOrd="11" destOrd="0" presId="urn:microsoft.com/office/officeart/2005/8/layout/radial6"/>
    <dgm:cxn modelId="{C8B7B897-25A1-D146-B7D4-163578BE4823}" type="presParOf" srcId="{4617F426-4DAD-734D-AEDF-9E4C23681AD5}" destId="{1EF1BDA5-6FF5-0446-8C72-6D7E298E6243}"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1BDA5-6FF5-0446-8C72-6D7E298E6243}">
      <dsp:nvSpPr>
        <dsp:cNvPr id="0" name=""/>
        <dsp:cNvSpPr/>
      </dsp:nvSpPr>
      <dsp:spPr>
        <a:xfrm>
          <a:off x="1980380" y="625714"/>
          <a:ext cx="4167238" cy="4167238"/>
        </a:xfrm>
        <a:prstGeom prst="blockArc">
          <a:avLst>
            <a:gd name="adj1" fmla="val 10800000"/>
            <a:gd name="adj2" fmla="val 16200000"/>
            <a:gd name="adj3" fmla="val 4642"/>
          </a:avLst>
        </a:prstGeom>
        <a:gradFill rotWithShape="0">
          <a:gsLst>
            <a:gs pos="0">
              <a:srgbClr val="5B9BD5">
                <a:hueOff val="0"/>
                <a:satOff val="0"/>
                <a:lumOff val="0"/>
                <a:alphaOff val="0"/>
                <a:satMod val="103000"/>
                <a:lumMod val="102000"/>
                <a:tint val="94000"/>
              </a:srgbClr>
            </a:gs>
            <a:gs pos="50000">
              <a:srgbClr val="5B9BD5">
                <a:hueOff val="0"/>
                <a:satOff val="0"/>
                <a:lumOff val="0"/>
                <a:alphaOff val="0"/>
                <a:satMod val="110000"/>
                <a:lumMod val="100000"/>
                <a:shade val="100000"/>
              </a:srgbClr>
            </a:gs>
            <a:gs pos="100000">
              <a:srgbClr val="5B9BD5">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53423B1-98A0-CD4A-87E1-D70F683EF1B6}">
      <dsp:nvSpPr>
        <dsp:cNvPr id="0" name=""/>
        <dsp:cNvSpPr/>
      </dsp:nvSpPr>
      <dsp:spPr>
        <a:xfrm>
          <a:off x="1980380" y="625714"/>
          <a:ext cx="4167238" cy="4167238"/>
        </a:xfrm>
        <a:prstGeom prst="blockArc">
          <a:avLst>
            <a:gd name="adj1" fmla="val 5400000"/>
            <a:gd name="adj2" fmla="val 10800000"/>
            <a:gd name="adj3" fmla="val 4642"/>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CA58451-C3CA-6B40-BB6B-965D817A57CE}">
      <dsp:nvSpPr>
        <dsp:cNvPr id="0" name=""/>
        <dsp:cNvSpPr/>
      </dsp:nvSpPr>
      <dsp:spPr>
        <a:xfrm>
          <a:off x="1980380" y="625714"/>
          <a:ext cx="4167238" cy="4167238"/>
        </a:xfrm>
        <a:prstGeom prst="blockArc">
          <a:avLst>
            <a:gd name="adj1" fmla="val 0"/>
            <a:gd name="adj2" fmla="val 5400000"/>
            <a:gd name="adj3" fmla="val 4642"/>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AB158F3-92C7-A34D-B343-70B3220EBBDB}">
      <dsp:nvSpPr>
        <dsp:cNvPr id="0" name=""/>
        <dsp:cNvSpPr/>
      </dsp:nvSpPr>
      <dsp:spPr>
        <a:xfrm>
          <a:off x="1980380" y="625714"/>
          <a:ext cx="4167238" cy="4167238"/>
        </a:xfrm>
        <a:prstGeom prst="blockArc">
          <a:avLst>
            <a:gd name="adj1" fmla="val 16200000"/>
            <a:gd name="adj2" fmla="val 0"/>
            <a:gd name="adj3" fmla="val 4642"/>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AB89A6F-D195-8A43-8D1D-127EA334A3CF}">
      <dsp:nvSpPr>
        <dsp:cNvPr id="0" name=""/>
        <dsp:cNvSpPr/>
      </dsp:nvSpPr>
      <dsp:spPr>
        <a:xfrm>
          <a:off x="3104554" y="1749888"/>
          <a:ext cx="1918890" cy="1918890"/>
        </a:xfrm>
        <a:prstGeom prst="ellipse">
          <a:avLst/>
        </a:prstGeom>
        <a:gradFill rotWithShape="0">
          <a:gsLst>
            <a:gs pos="0">
              <a:srgbClr val="4472C4">
                <a:hueOff val="0"/>
                <a:satOff val="0"/>
                <a:lumOff val="0"/>
                <a:alphaOff val="0"/>
                <a:satMod val="103000"/>
                <a:lumMod val="102000"/>
                <a:tint val="94000"/>
              </a:srgbClr>
            </a:gs>
            <a:gs pos="50000">
              <a:srgbClr val="4472C4">
                <a:hueOff val="0"/>
                <a:satOff val="0"/>
                <a:lumOff val="0"/>
                <a:alphaOff val="0"/>
                <a:satMod val="110000"/>
                <a:lumMod val="100000"/>
                <a:shade val="100000"/>
              </a:srgbClr>
            </a:gs>
            <a:gs pos="100000">
              <a:srgbClr val="4472C4">
                <a:hueOff val="0"/>
                <a:satOff val="0"/>
                <a:lumOff val="0"/>
                <a:alphaOff val="0"/>
                <a:lumMod val="99000"/>
                <a:satMod val="120000"/>
                <a:shade val="78000"/>
              </a:srgb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solidFill>
                <a:sysClr val="window" lastClr="FFFFFF"/>
              </a:solidFill>
              <a:latin typeface="Calibri" panose="020F0502020204030204"/>
              <a:ea typeface="等线" panose="02010600030101010101" pitchFamily="2" charset="-122"/>
              <a:cs typeface="+mn-cs"/>
            </a:rPr>
            <a:t>事务</a:t>
          </a:r>
        </a:p>
      </dsp:txBody>
      <dsp:txXfrm>
        <a:off x="3385569" y="2030903"/>
        <a:ext cx="1356860" cy="1356860"/>
      </dsp:txXfrm>
    </dsp:sp>
    <dsp:sp modelId="{67C274C3-E277-6E46-B74E-648F2D7B1060}">
      <dsp:nvSpPr>
        <dsp:cNvPr id="0" name=""/>
        <dsp:cNvSpPr/>
      </dsp:nvSpPr>
      <dsp:spPr>
        <a:xfrm>
          <a:off x="3392388" y="2458"/>
          <a:ext cx="1343223" cy="1343223"/>
        </a:xfrm>
        <a:prstGeom prst="ellipse">
          <a:avLst/>
        </a:prstGeom>
        <a:solidFill>
          <a:srgbClr val="7886CA"/>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solidFill>
                <a:sysClr val="window" lastClr="FFFFFF"/>
              </a:solidFill>
              <a:latin typeface="Calibri" panose="020F0502020204030204"/>
              <a:ea typeface="等线" panose="02010600030101010101" pitchFamily="2" charset="-122"/>
              <a:cs typeface="+mn-cs"/>
            </a:rPr>
            <a:t>A</a:t>
          </a:r>
          <a:endParaRPr lang="zh-CN" altLang="en-US" sz="4600" kern="1200" dirty="0">
            <a:solidFill>
              <a:sysClr val="window" lastClr="FFFFFF"/>
            </a:solidFill>
            <a:latin typeface="Calibri" panose="020F0502020204030204"/>
            <a:ea typeface="等线" panose="02010600030101010101" pitchFamily="2" charset="-122"/>
            <a:cs typeface="+mn-cs"/>
          </a:endParaRPr>
        </a:p>
      </dsp:txBody>
      <dsp:txXfrm>
        <a:off x="3589098" y="199168"/>
        <a:ext cx="949803" cy="949803"/>
      </dsp:txXfrm>
    </dsp:sp>
    <dsp:sp modelId="{9CBE06C5-B453-9343-BE11-A2B4EDB1C588}">
      <dsp:nvSpPr>
        <dsp:cNvPr id="0" name=""/>
        <dsp:cNvSpPr/>
      </dsp:nvSpPr>
      <dsp:spPr>
        <a:xfrm>
          <a:off x="5427651" y="2037721"/>
          <a:ext cx="1343223" cy="1343223"/>
        </a:xfrm>
        <a:prstGeom prst="ellipse">
          <a:avLst/>
        </a:prstGeom>
        <a:solidFill>
          <a:srgbClr val="92CBF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solidFill>
                <a:sysClr val="window" lastClr="FFFFFF"/>
              </a:solidFill>
              <a:latin typeface="Calibri" panose="020F0502020204030204"/>
              <a:ea typeface="等线" panose="02010600030101010101" pitchFamily="2" charset="-122"/>
              <a:cs typeface="+mn-cs"/>
            </a:rPr>
            <a:t>C</a:t>
          </a:r>
          <a:endParaRPr lang="zh-CN" altLang="en-US" sz="4600" kern="1200" dirty="0">
            <a:solidFill>
              <a:sysClr val="window" lastClr="FFFFFF"/>
            </a:solidFill>
            <a:latin typeface="Calibri" panose="020F0502020204030204"/>
            <a:ea typeface="等线" panose="02010600030101010101" pitchFamily="2" charset="-122"/>
            <a:cs typeface="+mn-cs"/>
          </a:endParaRPr>
        </a:p>
      </dsp:txBody>
      <dsp:txXfrm>
        <a:off x="5624361" y="2234431"/>
        <a:ext cx="949803" cy="949803"/>
      </dsp:txXfrm>
    </dsp:sp>
    <dsp:sp modelId="{634B6DCE-9862-E544-8F43-0D377297C7A0}">
      <dsp:nvSpPr>
        <dsp:cNvPr id="0" name=""/>
        <dsp:cNvSpPr/>
      </dsp:nvSpPr>
      <dsp:spPr>
        <a:xfrm>
          <a:off x="3392388" y="4072985"/>
          <a:ext cx="1343223" cy="1343223"/>
        </a:xfrm>
        <a:prstGeom prst="ellipse">
          <a:avLst/>
        </a:prstGeom>
        <a:solidFill>
          <a:srgbClr val="7886CA"/>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solidFill>
                <a:sysClr val="window" lastClr="FFFFFF"/>
              </a:solidFill>
              <a:latin typeface="Calibri" panose="020F0502020204030204"/>
              <a:ea typeface="等线" panose="02010600030101010101" pitchFamily="2" charset="-122"/>
              <a:cs typeface="+mn-cs"/>
            </a:rPr>
            <a:t>I</a:t>
          </a:r>
          <a:endParaRPr lang="zh-CN" altLang="en-US" sz="4600" kern="1200" dirty="0">
            <a:solidFill>
              <a:sysClr val="window" lastClr="FFFFFF"/>
            </a:solidFill>
            <a:latin typeface="Calibri" panose="020F0502020204030204"/>
            <a:ea typeface="等线" panose="02010600030101010101" pitchFamily="2" charset="-122"/>
            <a:cs typeface="+mn-cs"/>
          </a:endParaRPr>
        </a:p>
      </dsp:txBody>
      <dsp:txXfrm>
        <a:off x="3589098" y="4269695"/>
        <a:ext cx="949803" cy="949803"/>
      </dsp:txXfrm>
    </dsp:sp>
    <dsp:sp modelId="{3980DEEF-A930-964E-85DC-1E404354F071}">
      <dsp:nvSpPr>
        <dsp:cNvPr id="0" name=""/>
        <dsp:cNvSpPr/>
      </dsp:nvSpPr>
      <dsp:spPr>
        <a:xfrm>
          <a:off x="1357124" y="2037721"/>
          <a:ext cx="1343223" cy="1343223"/>
        </a:xfrm>
        <a:prstGeom prst="ellipse">
          <a:avLst/>
        </a:prstGeom>
        <a:solidFill>
          <a:srgbClr val="92CBF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solidFill>
                <a:sysClr val="window" lastClr="FFFFFF"/>
              </a:solidFill>
              <a:latin typeface="Calibri" panose="020F0502020204030204"/>
              <a:ea typeface="等线" panose="02010600030101010101" pitchFamily="2" charset="-122"/>
              <a:cs typeface="+mn-cs"/>
            </a:rPr>
            <a:t>D</a:t>
          </a:r>
          <a:endParaRPr lang="zh-CN" altLang="en-US" sz="4600" kern="1200" dirty="0">
            <a:solidFill>
              <a:sysClr val="window" lastClr="FFFFFF"/>
            </a:solidFill>
            <a:latin typeface="Calibri" panose="020F0502020204030204"/>
            <a:ea typeface="等线" panose="02010600030101010101" pitchFamily="2" charset="-122"/>
            <a:cs typeface="+mn-cs"/>
          </a:endParaRPr>
        </a:p>
      </dsp:txBody>
      <dsp:txXfrm>
        <a:off x="1553834" y="2234431"/>
        <a:ext cx="949803" cy="94980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116589F-D427-F04A-91D2-2AD451DC08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001085BB-6BB3-2147-AD5B-1A56B9C9B11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87AFB1-FC2E-A841-AABB-8627E0910947}" type="datetimeFigureOut">
              <a:rPr kumimoji="1" lang="zh-CN" altLang="en-US" smtClean="0"/>
              <a:t>2023/8/23</a:t>
            </a:fld>
            <a:endParaRPr kumimoji="1" lang="zh-CN" altLang="en-US"/>
          </a:p>
        </p:txBody>
      </p:sp>
      <p:sp>
        <p:nvSpPr>
          <p:cNvPr id="4" name="页脚占位符 3">
            <a:extLst>
              <a:ext uri="{FF2B5EF4-FFF2-40B4-BE49-F238E27FC236}">
                <a16:creationId xmlns:a16="http://schemas.microsoft.com/office/drawing/2014/main" id="{B64C79B2-FF71-F345-830D-9C5BA8B64E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FFF34E76-BC21-0A45-A642-1AA614B3E1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95495-7EA9-3D41-A717-E01872EB964D}" type="slidenum">
              <a:rPr kumimoji="1" lang="zh-CN" altLang="en-US" smtClean="0"/>
              <a:t>‹#›</a:t>
            </a:fld>
            <a:endParaRPr kumimoji="1" lang="zh-CN" altLang="en-US"/>
          </a:p>
        </p:txBody>
      </p:sp>
    </p:spTree>
    <p:extLst>
      <p:ext uri="{BB962C8B-B14F-4D97-AF65-F5344CB8AC3E}">
        <p14:creationId xmlns:p14="http://schemas.microsoft.com/office/powerpoint/2010/main" val="32701215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9A5006-524B-774E-9EF8-7C98BABD4FCD}" type="datetimeFigureOut">
              <a:t>2023/8/23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4FA5C0-9868-CE46-A0FF-56EEF184B354}" type="slidenum">
              <a:t>‹#›</a:t>
            </a:fld>
            <a:endParaRPr kumimoji="1" lang="zh-CN" altLang="en-US"/>
          </a:p>
        </p:txBody>
      </p:sp>
    </p:spTree>
    <p:extLst>
      <p:ext uri="{BB962C8B-B14F-4D97-AF65-F5344CB8AC3E}">
        <p14:creationId xmlns:p14="http://schemas.microsoft.com/office/powerpoint/2010/main" val="834877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单击此处编辑母版标题样式</a:t>
            </a:r>
          </a:p>
        </p:txBody>
      </p:sp>
      <p:sp>
        <p:nvSpPr>
          <p:cNvPr id="3" name="内容占位符 2"/>
          <p:cNvSpPr>
            <a:spLocks noGrp="1"/>
          </p:cNvSpPr>
          <p:nvPr>
            <p:ph idx="1"/>
          </p:nvPr>
        </p:nvSpPr>
        <p:spPr>
          <a:xfrm>
            <a:off x="304800" y="1201270"/>
            <a:ext cx="11456894" cy="4876801"/>
          </a:xfrm>
        </p:spPr>
        <p:txBody>
          <a:bodyPr/>
          <a:lstStyle>
            <a:lvl1pPr>
              <a:defRPr>
                <a:latin typeface="SimHei" panose="02010609060101010101" pitchFamily="49" charset="-122"/>
                <a:ea typeface="SimHei" panose="02010609060101010101" pitchFamily="49" charset="-122"/>
              </a:defRPr>
            </a:lvl1pPr>
            <a:lvl2pPr>
              <a:defRPr>
                <a:latin typeface="SimHei" panose="02010609060101010101" pitchFamily="49" charset="-122"/>
                <a:ea typeface="SimHei" panose="02010609060101010101" pitchFamily="49" charset="-122"/>
              </a:defRPr>
            </a:lvl2pPr>
            <a:lvl3pPr>
              <a:defRPr>
                <a:latin typeface="SimHei" panose="02010609060101010101" pitchFamily="49" charset="-122"/>
                <a:ea typeface="SimHei" panose="02010609060101010101" pitchFamily="49" charset="-122"/>
              </a:defRPr>
            </a:lvl3pPr>
            <a:lvl4pPr>
              <a:defRPr>
                <a:latin typeface="SimHei" panose="02010609060101010101" pitchFamily="49" charset="-122"/>
                <a:ea typeface="SimHei" panose="02010609060101010101" pitchFamily="49" charset="-122"/>
              </a:defRPr>
            </a:lvl4pPr>
            <a:lvl5pPr>
              <a:defRPr>
                <a:latin typeface="SimHei" panose="02010609060101010101" pitchFamily="49" charset="-122"/>
                <a:ea typeface="SimHei" panose="02010609060101010101" pitchFamily="49"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11"/>
          </p:nvPr>
        </p:nvSpPr>
        <p:spPr>
          <a:xfrm>
            <a:off x="4038600" y="6517146"/>
            <a:ext cx="4114800" cy="340854"/>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SimHei" panose="02010609060101010101" pitchFamily="49" charset="-122"/>
                <a:ea typeface="SimHei" panose="02010609060101010101" pitchFamily="49"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a:t>数据库系统</a:t>
            </a:r>
            <a:r>
              <a:rPr kumimoji="1" lang="en-US" altLang="zh-CN"/>
              <a:t>—</a:t>
            </a:r>
            <a:r>
              <a:rPr kumimoji="1" lang="zh-CN" altLang="en-US"/>
              <a:t>事务管理</a:t>
            </a:r>
            <a:endParaRPr kumimoji="1" lang="zh-CN" altLang="en-US" dirty="0">
              <a:latin typeface="SimHei" panose="02010609060101010101" pitchFamily="49" charset="-122"/>
              <a:ea typeface="SimHei" panose="02010609060101010101" pitchFamily="49" charset="-122"/>
            </a:endParaRPr>
          </a:p>
        </p:txBody>
      </p:sp>
      <p:sp>
        <p:nvSpPr>
          <p:cNvPr id="6" name="灯片编号占位符 5"/>
          <p:cNvSpPr>
            <a:spLocks noGrp="1"/>
          </p:cNvSpPr>
          <p:nvPr>
            <p:ph type="sldNum" sz="quarter" idx="12"/>
          </p:nvPr>
        </p:nvSpPr>
        <p:spPr/>
        <p:txBody>
          <a:bodyPr/>
          <a:lstStyle/>
          <a:p>
            <a:fld id="{4B0D34C0-35A8-654C-9FBA-7B4E017BD630}" type="slidenum">
              <a:rPr/>
              <a:t>‹#›</a:t>
            </a:fld>
            <a:endParaRPr kumimoji="1" lang="zh-CN" altLang="en-US"/>
          </a:p>
        </p:txBody>
      </p:sp>
    </p:spTree>
    <p:extLst>
      <p:ext uri="{BB962C8B-B14F-4D97-AF65-F5344CB8AC3E}">
        <p14:creationId xmlns:p14="http://schemas.microsoft.com/office/powerpoint/2010/main" val="252939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A43A6EF-72EA-BF49-9572-4A36487CB914}"/>
              </a:ext>
            </a:extLst>
          </p:cNvPr>
          <p:cNvSpPr>
            <a:spLocks noGrp="1"/>
          </p:cNvSpPr>
          <p:nvPr>
            <p:ph type="sldNum" sz="quarter" idx="10"/>
          </p:nvPr>
        </p:nvSpPr>
        <p:spPr/>
        <p:txBody>
          <a:bodyPr/>
          <a:lstStyle/>
          <a:p>
            <a:fld id="{87BBDC00-B9E2-4EFD-9306-2934E87247C6}" type="slidenum">
              <a:rPr lang="zh-CN" altLang="en-US" smtClean="0"/>
              <a:pPr/>
              <a:t>‹#›</a:t>
            </a:fld>
            <a:endParaRPr lang="zh-CN" altLang="en-US"/>
          </a:p>
        </p:txBody>
      </p:sp>
      <p:sp>
        <p:nvSpPr>
          <p:cNvPr id="5" name="Rectangle 7">
            <a:extLst>
              <a:ext uri="{FF2B5EF4-FFF2-40B4-BE49-F238E27FC236}">
                <a16:creationId xmlns:a16="http://schemas.microsoft.com/office/drawing/2014/main" id="{A0DC9526-AEAB-C547-9BBC-659D55C0F681}"/>
              </a:ext>
            </a:extLst>
          </p:cNvPr>
          <p:cNvSpPr>
            <a:spLocks noGrp="1" noChangeArrowheads="1"/>
          </p:cNvSpPr>
          <p:nvPr>
            <p:ph type="title"/>
          </p:nvPr>
        </p:nvSpPr>
        <p:spPr bwMode="auto">
          <a:xfrm>
            <a:off x="1050551" y="109584"/>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8" name="Rectangle 4">
            <a:extLst>
              <a:ext uri="{FF2B5EF4-FFF2-40B4-BE49-F238E27FC236}">
                <a16:creationId xmlns:a16="http://schemas.microsoft.com/office/drawing/2014/main" id="{E17AFDEE-BBF8-634D-A3D6-F4ABC9CB6190}"/>
              </a:ext>
            </a:extLst>
          </p:cNvPr>
          <p:cNvSpPr>
            <a:spLocks noGrp="1" noChangeArrowheads="1"/>
          </p:cNvSpPr>
          <p:nvPr>
            <p:ph idx="1"/>
          </p:nvPr>
        </p:nvSpPr>
        <p:spPr bwMode="auto">
          <a:xfrm>
            <a:off x="457200" y="1125538"/>
            <a:ext cx="10874188"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latin typeface="SimHei" panose="02010609060101010101" pitchFamily="49" charset="-122"/>
                <a:ea typeface="SimHei" panose="02010609060101010101" pitchFamily="49" charset="-122"/>
              </a:defRPr>
            </a:lvl1pPr>
            <a:lvl2pPr>
              <a:defRPr>
                <a:latin typeface="SimHei" panose="02010609060101010101" pitchFamily="49" charset="-122"/>
                <a:ea typeface="SimHei" panose="02010609060101010101" pitchFamily="49" charset="-122"/>
              </a:defRPr>
            </a:lvl2pPr>
            <a:lvl3pPr>
              <a:defRPr>
                <a:latin typeface="SimHei" panose="02010609060101010101" pitchFamily="49" charset="-122"/>
                <a:ea typeface="SimHei" panose="02010609060101010101" pitchFamily="49" charset="-122"/>
              </a:defRPr>
            </a:lvl3pPr>
            <a:lvl4pPr>
              <a:defRPr>
                <a:latin typeface="SimHei" panose="02010609060101010101" pitchFamily="49" charset="-122"/>
                <a:ea typeface="SimHei" panose="02010609060101010101" pitchFamily="49" charset="-122"/>
              </a:defRPr>
            </a:lvl4pPr>
            <a:lvl5pPr>
              <a:defRPr>
                <a:latin typeface="SimHei" panose="02010609060101010101" pitchFamily="49" charset="-122"/>
                <a:ea typeface="SimHei" panose="02010609060101010101" pitchFamily="49" charset="-122"/>
              </a:defRPr>
            </a:lvl5pPr>
          </a:lstStyle>
          <a:p>
            <a:pPr lvl="0"/>
            <a:r>
              <a:rPr lang="en-US" altLang="zh-CN" dirty="0" err="1"/>
              <a:t>单击此处编辑母版文本样式</a:t>
            </a:r>
            <a:endParaRPr lang="en-US" altLang="zh-CN" dirty="0"/>
          </a:p>
          <a:p>
            <a:pPr lvl="1"/>
            <a:r>
              <a:rPr lang="en-US" altLang="zh-CN" dirty="0" err="1"/>
              <a:t>第二级</a:t>
            </a:r>
            <a:endParaRPr lang="en-US" altLang="zh-CN" dirty="0"/>
          </a:p>
          <a:p>
            <a:pPr lvl="2"/>
            <a:r>
              <a:rPr lang="en-US" altLang="zh-CN" dirty="0" err="1"/>
              <a:t>第三级</a:t>
            </a:r>
            <a:endParaRPr lang="en-US" altLang="zh-CN" dirty="0"/>
          </a:p>
          <a:p>
            <a:pPr lvl="3"/>
            <a:r>
              <a:rPr lang="en-US" altLang="zh-CN" dirty="0" err="1"/>
              <a:t>第四级</a:t>
            </a:r>
            <a:endParaRPr lang="en-US" altLang="zh-CN" dirty="0"/>
          </a:p>
          <a:p>
            <a:pPr lvl="4"/>
            <a:r>
              <a:rPr lang="en-US" altLang="zh-CN" dirty="0" err="1"/>
              <a:t>第五级</a:t>
            </a:r>
            <a:endParaRPr lang="en-US" altLang="zh-CN" dirty="0"/>
          </a:p>
        </p:txBody>
      </p:sp>
      <p:sp>
        <p:nvSpPr>
          <p:cNvPr id="9" name="Rectangle 6">
            <a:extLst>
              <a:ext uri="{FF2B5EF4-FFF2-40B4-BE49-F238E27FC236}">
                <a16:creationId xmlns:a16="http://schemas.microsoft.com/office/drawing/2014/main" id="{E0A0153D-2D6F-DA49-B92D-436E519A825E}"/>
              </a:ext>
            </a:extLst>
          </p:cNvPr>
          <p:cNvSpPr>
            <a:spLocks noGrp="1" noChangeArrowheads="1"/>
          </p:cNvSpPr>
          <p:nvPr>
            <p:ph type="ftr" sz="quarter" idx="3"/>
          </p:nvPr>
        </p:nvSpPr>
        <p:spPr bwMode="auto">
          <a:xfrm>
            <a:off x="4090567" y="6548437"/>
            <a:ext cx="3852862" cy="3095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200">
                <a:latin typeface="SimHei" panose="02010609060101010101" pitchFamily="49" charset="-122"/>
                <a:ea typeface="SimHei" panose="02010609060101010101" pitchFamily="49" charset="-122"/>
                <a:cs typeface="+mn-cs"/>
              </a:defRPr>
            </a:lvl1p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14909748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7"/>
          <p:cNvSpPr>
            <a:spLocks noGrp="1" noChangeArrowheads="1"/>
          </p:cNvSpPr>
          <p:nvPr>
            <p:ph type="title"/>
          </p:nvPr>
        </p:nvSpPr>
        <p:spPr bwMode="auto">
          <a:xfrm>
            <a:off x="971550" y="53752"/>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4104" name="Rectangle 8"/>
          <p:cNvSpPr>
            <a:spLocks noGrp="1" noChangeArrowheads="1"/>
          </p:cNvSpPr>
          <p:nvPr>
            <p:ph type="body" idx="1"/>
          </p:nvPr>
        </p:nvSpPr>
        <p:spPr bwMode="auto">
          <a:xfrm>
            <a:off x="304800" y="1201270"/>
            <a:ext cx="11456894" cy="5540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Rectangle 11"/>
          <p:cNvSpPr>
            <a:spLocks noGrp="1" noChangeArrowheads="1"/>
          </p:cNvSpPr>
          <p:nvPr>
            <p:ph type="sldNum" sz="quarter" idx="4"/>
          </p:nvPr>
        </p:nvSpPr>
        <p:spPr>
          <a:xfrm>
            <a:off x="11571088" y="6517146"/>
            <a:ext cx="765605" cy="476250"/>
          </a:xfrm>
          <a:prstGeom prst="rect">
            <a:avLst/>
          </a:prstGeom>
          <a:ln/>
        </p:spPr>
        <p:txBody>
          <a:bodyPr/>
          <a:lstStyle>
            <a:lvl1pPr>
              <a:defRPr/>
            </a:lvl1pPr>
          </a:lstStyle>
          <a:p>
            <a:fld id="{87BBDC00-B9E2-4EFD-9306-2934E87247C6}" type="slidenum">
              <a:rPr lang="zh-CN" altLang="en-US" smtClean="0"/>
              <a:pPr/>
              <a:t>‹#›</a:t>
            </a:fld>
            <a:endParaRPr lang="zh-CN" altLang="en-US"/>
          </a:p>
        </p:txBody>
      </p:sp>
      <p:pic>
        <p:nvPicPr>
          <p:cNvPr id="8" name="Picture 9">
            <a:extLst>
              <a:ext uri="{FF2B5EF4-FFF2-40B4-BE49-F238E27FC236}">
                <a16:creationId xmlns:a16="http://schemas.microsoft.com/office/drawing/2014/main" id="{26505B92-0898-7C44-8941-673C63F9DA7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1204575" y="0"/>
            <a:ext cx="98742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E2DCFC43-3136-55FC-40A4-FD95D2A32C1B}"/>
              </a:ext>
            </a:extLst>
          </p:cNvPr>
          <p:cNvPicPr>
            <a:picLocks noChangeAspect="1"/>
          </p:cNvPicPr>
          <p:nvPr userDrawn="1"/>
        </p:nvPicPr>
        <p:blipFill>
          <a:blip r:embed="rId5"/>
          <a:stretch>
            <a:fillRect/>
          </a:stretch>
        </p:blipFill>
        <p:spPr>
          <a:xfrm>
            <a:off x="0" y="0"/>
            <a:ext cx="987425" cy="992404"/>
          </a:xfrm>
          <a:prstGeom prst="rect">
            <a:avLst/>
          </a:prstGeom>
        </p:spPr>
      </p:pic>
    </p:spTree>
    <p:extLst>
      <p:ext uri="{BB962C8B-B14F-4D97-AF65-F5344CB8AC3E}">
        <p14:creationId xmlns:p14="http://schemas.microsoft.com/office/powerpoint/2010/main" val="1687947087"/>
      </p:ext>
    </p:extLst>
  </p:cSld>
  <p:clrMap bg1="lt1" tx1="dk1" bg2="lt2" tx2="dk2" accent1="accent1" accent2="accent2" accent3="accent3" accent4="accent4" accent5="accent5" accent6="accent6" hlink="hlink" folHlink="folHlink"/>
  <p:sldLayoutIdLst>
    <p:sldLayoutId id="2147483705" r:id="rId1"/>
    <p:sldLayoutId id="2147483704" r:id="rId2"/>
  </p:sldLayoutIdLst>
  <p:hf hdr="0"/>
  <p:txStyles>
    <p:title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p:titleStyle>
    <p:body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Arial"/>
          <a:ea typeface="黑体"/>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Arial"/>
          <a:ea typeface="黑体"/>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Arial"/>
          <a:ea typeface="黑体"/>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p:bodyStyle>
    <p:otherStyle>
      <a:defPPr>
        <a:defRPr lang="zh-CN"/>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diagramLayout" Target="../diagrams/layout1.xml"/><Relationship Id="rId7" Type="http://schemas.openxmlformats.org/officeDocument/2006/relationships/image" Target="../media/image10.e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Shape9">
            <a:extLst>
              <a:ext uri="{FF2B5EF4-FFF2-40B4-BE49-F238E27FC236}">
                <a16:creationId xmlns:a16="http://schemas.microsoft.com/office/drawing/2014/main" id="{EFDC4586-0CC8-4434-8536-6B8F6A84C6CB}"/>
              </a:ext>
            </a:extLst>
          </p:cNvPr>
          <p:cNvGrpSpPr/>
          <p:nvPr/>
        </p:nvGrpSpPr>
        <p:grpSpPr>
          <a:xfrm>
            <a:off x="3486564" y="4419600"/>
            <a:ext cx="5022641" cy="894155"/>
            <a:chOff x="2327183" y="4562592"/>
            <a:chExt cx="2574190" cy="894155"/>
          </a:xfrm>
          <a:gradFill>
            <a:gsLst>
              <a:gs pos="0">
                <a:srgbClr val="6F1787"/>
              </a:gs>
              <a:gs pos="99000">
                <a:srgbClr val="6F1787">
                  <a:alpha val="92000"/>
                </a:srgbClr>
              </a:gs>
            </a:gsLst>
            <a:lin ang="9000000" scaled="0"/>
          </a:gradFill>
        </p:grpSpPr>
        <p:sp>
          <p:nvSpPr>
            <p:cNvPr id="7" name="Shape9">
              <a:extLst>
                <a:ext uri="{FF2B5EF4-FFF2-40B4-BE49-F238E27FC236}">
                  <a16:creationId xmlns:a16="http://schemas.microsoft.com/office/drawing/2014/main" id="{6E5750CA-A13D-4355-AE43-8E0C464DBF9D}"/>
                </a:ext>
              </a:extLst>
            </p:cNvPr>
            <p:cNvSpPr/>
            <p:nvPr/>
          </p:nvSpPr>
          <p:spPr>
            <a:xfrm>
              <a:off x="2364237" y="4562592"/>
              <a:ext cx="2537136" cy="611187"/>
            </a:xfrm>
            <a:prstGeom prst="roundRect">
              <a:avLst>
                <a:gd name="adj" fmla="val 50000"/>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344E4D"/>
                </a:solidFill>
                <a:effectLst/>
                <a:uLnTx/>
                <a:uFillTx/>
                <a:latin typeface="OPPOSans M" panose="00020600040101010101" pitchFamily="18" charset="-122"/>
                <a:ea typeface="OPPOSans M" panose="00020600040101010101" pitchFamily="18" charset="-122"/>
                <a:cs typeface="Alibaba PuHuiTi" pitchFamily="18" charset="-122"/>
                <a:sym typeface="+mn-lt"/>
              </a:endParaRPr>
            </a:p>
          </p:txBody>
        </p:sp>
        <p:sp>
          <p:nvSpPr>
            <p:cNvPr id="8" name="Shape9">
              <a:extLst>
                <a:ext uri="{FF2B5EF4-FFF2-40B4-BE49-F238E27FC236}">
                  <a16:creationId xmlns:a16="http://schemas.microsoft.com/office/drawing/2014/main" id="{7D04E48E-ABE5-4D90-AA31-09DE966DE8D4}"/>
                </a:ext>
              </a:extLst>
            </p:cNvPr>
            <p:cNvSpPr/>
            <p:nvPr/>
          </p:nvSpPr>
          <p:spPr>
            <a:xfrm>
              <a:off x="2327183" y="4625750"/>
              <a:ext cx="2537136" cy="830997"/>
            </a:xfrm>
            <a:prstGeom prst="rect">
              <a:avLst/>
            </a:prstGeom>
            <a:noFill/>
          </p:spPr>
          <p:txBody>
            <a:bodyPr wrap="square">
              <a:spAutoFit/>
            </a:bodyPr>
            <a:lstStyle/>
            <a:p>
              <a:pPr algn="ctr"/>
              <a:r>
                <a:rPr kumimoji="1" lang="zh-CN" altLang="en-US" sz="2400" b="1" dirty="0">
                  <a:solidFill>
                    <a:schemeClr val="bg1"/>
                  </a:solidFill>
                  <a:latin typeface="微软雅黑" panose="020B0503020204020204" pitchFamily="82" charset="2"/>
                  <a:ea typeface="微软雅黑" panose="020B0503020204020204" pitchFamily="82" charset="2"/>
                </a:rPr>
                <a:t>清华大学计算机系 李国良</a:t>
              </a:r>
            </a:p>
            <a:p>
              <a:pPr algn="ctr"/>
              <a:endParaRPr kumimoji="1" lang="zh-CN" altLang="en-US" sz="2400" b="1" dirty="0">
                <a:solidFill>
                  <a:schemeClr val="bg1"/>
                </a:solidFill>
                <a:latin typeface="微软雅黑" panose="020B0503020204020204" pitchFamily="82" charset="2"/>
                <a:ea typeface="微软雅黑" panose="020B0503020204020204" pitchFamily="82" charset="2"/>
              </a:endParaRPr>
            </a:p>
          </p:txBody>
        </p:sp>
      </p:grpSp>
      <p:sp>
        <p:nvSpPr>
          <p:cNvPr id="9" name="Shape1">
            <a:extLst>
              <a:ext uri="{FF2B5EF4-FFF2-40B4-BE49-F238E27FC236}">
                <a16:creationId xmlns:a16="http://schemas.microsoft.com/office/drawing/2014/main" id="{9C3FCAF1-4A54-4F94-A7DF-09FC9207AFE1}"/>
              </a:ext>
            </a:extLst>
          </p:cNvPr>
          <p:cNvSpPr/>
          <p:nvPr/>
        </p:nvSpPr>
        <p:spPr>
          <a:xfrm flipH="1">
            <a:off x="2311055" y="1436523"/>
            <a:ext cx="4950343" cy="1218418"/>
          </a:xfrm>
          <a:prstGeom prst="roundRect">
            <a:avLst>
              <a:gd name="adj" fmla="val 50000"/>
            </a:avLst>
          </a:prstGeom>
          <a:gradFill>
            <a:gsLst>
              <a:gs pos="0">
                <a:srgbClr val="6F1787"/>
              </a:gs>
              <a:gs pos="100000">
                <a:schemeClr val="bg1">
                  <a:alpha val="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600" dirty="0">
              <a:latin typeface="微软雅黑" panose="020B0503020204020204" pitchFamily="82" charset="2"/>
              <a:ea typeface="微软雅黑" panose="020B0503020204020204" pitchFamily="82" charset="2"/>
              <a:cs typeface="思源黑体 CN Light" panose="020B0300000000000000" charset="-122"/>
            </a:endParaRPr>
          </a:p>
        </p:txBody>
      </p:sp>
      <p:sp>
        <p:nvSpPr>
          <p:cNvPr id="10" name="文本框 9">
            <a:extLst>
              <a:ext uri="{FF2B5EF4-FFF2-40B4-BE49-F238E27FC236}">
                <a16:creationId xmlns:a16="http://schemas.microsoft.com/office/drawing/2014/main" id="{97FB7B98-F360-4DE2-B5BB-FFB1876CB9AF}"/>
              </a:ext>
            </a:extLst>
          </p:cNvPr>
          <p:cNvSpPr txBox="1"/>
          <p:nvPr/>
        </p:nvSpPr>
        <p:spPr>
          <a:xfrm>
            <a:off x="2880198" y="1537901"/>
            <a:ext cx="6673377" cy="1015663"/>
          </a:xfrm>
          <a:prstGeom prst="rect">
            <a:avLst/>
          </a:prstGeom>
          <a:noFill/>
        </p:spPr>
        <p:txBody>
          <a:bodyPr wrap="square" rtlCol="0">
            <a:spAutoFit/>
          </a:bodyPr>
          <a:lstStyle/>
          <a:p>
            <a:pPr algn="dist"/>
            <a:r>
              <a:rPr kumimoji="1" lang="zh-CN" altLang="en-US" sz="6000" b="1" dirty="0">
                <a:solidFill>
                  <a:srgbClr val="3A006A"/>
                </a:solidFill>
                <a:latin typeface="微软雅黑" panose="020B0503020204020204" pitchFamily="82" charset="2"/>
                <a:ea typeface="微软雅黑" panose="020B0503020204020204" pitchFamily="82" charset="2"/>
              </a:rPr>
              <a:t>第</a:t>
            </a:r>
            <a:r>
              <a:rPr kumimoji="1" lang="en-US" altLang="zh-CN" sz="6000" b="1" dirty="0">
                <a:solidFill>
                  <a:srgbClr val="3A006A"/>
                </a:solidFill>
                <a:latin typeface="微软雅黑" panose="020B0503020204020204" pitchFamily="82" charset="2"/>
                <a:ea typeface="微软雅黑" panose="020B0503020204020204" pitchFamily="82" charset="2"/>
              </a:rPr>
              <a:t>6</a:t>
            </a:r>
            <a:r>
              <a:rPr kumimoji="1" lang="zh-CN" altLang="en-US" sz="6000" b="1" dirty="0">
                <a:solidFill>
                  <a:srgbClr val="3A006A"/>
                </a:solidFill>
                <a:latin typeface="微软雅黑" panose="020B0503020204020204" pitchFamily="82" charset="2"/>
                <a:ea typeface="微软雅黑" panose="020B0503020204020204" pitchFamily="82" charset="2"/>
              </a:rPr>
              <a:t>章 </a:t>
            </a:r>
            <a:r>
              <a:rPr kumimoji="1" lang="zh-CN" altLang="en-US" sz="6000" b="1" dirty="0">
                <a:latin typeface="微软雅黑" panose="020B0503020204020204" pitchFamily="82" charset="2"/>
                <a:ea typeface="微软雅黑" panose="020B0503020204020204" pitchFamily="82" charset="2"/>
              </a:rPr>
              <a:t>事务管理</a:t>
            </a:r>
          </a:p>
        </p:txBody>
      </p:sp>
      <p:sp>
        <p:nvSpPr>
          <p:cNvPr id="12" name="文本框 11">
            <a:extLst>
              <a:ext uri="{FF2B5EF4-FFF2-40B4-BE49-F238E27FC236}">
                <a16:creationId xmlns:a16="http://schemas.microsoft.com/office/drawing/2014/main" id="{80A4AB15-66B0-481F-BB13-4CE2AD077E2F}"/>
              </a:ext>
            </a:extLst>
          </p:cNvPr>
          <p:cNvSpPr txBox="1"/>
          <p:nvPr/>
        </p:nvSpPr>
        <p:spPr>
          <a:xfrm>
            <a:off x="3082636" y="4867479"/>
            <a:ext cx="6026727" cy="1107996"/>
          </a:xfrm>
          <a:prstGeom prst="rect">
            <a:avLst/>
          </a:prstGeom>
          <a:noFill/>
        </p:spPr>
        <p:txBody>
          <a:bodyPr wrap="square" rtlCol="0">
            <a:spAutoFit/>
          </a:bodyPr>
          <a:lstStyle/>
          <a:p>
            <a:pPr algn="ctr"/>
            <a:endParaRPr kumimoji="1" lang="en-US" altLang="zh-CN" sz="2200" dirty="0">
              <a:solidFill>
                <a:schemeClr val="bg1"/>
              </a:solidFill>
              <a:latin typeface="微软雅黑" panose="020B0503020204020204" pitchFamily="82" charset="2"/>
              <a:ea typeface="微软雅黑" panose="020B0503020204020204" pitchFamily="82" charset="2"/>
            </a:endParaRPr>
          </a:p>
          <a:p>
            <a:pPr algn="ctr"/>
            <a:r>
              <a:rPr kumimoji="1" lang="en-US" altLang="zh-CN" sz="2200" dirty="0">
                <a:solidFill>
                  <a:srgbClr val="3B20FF"/>
                </a:solidFill>
                <a:latin typeface="微软雅黑" panose="020B0503020204020204" pitchFamily="82" charset="2"/>
                <a:ea typeface="微软雅黑" panose="020B0503020204020204" pitchFamily="82" charset="2"/>
              </a:rPr>
              <a:t>liguoliang@tsinghua.edu.cn http://dbgroup.cs.tsinghua.edu.cn/ligl</a:t>
            </a:r>
            <a:endParaRPr kumimoji="1" lang="zh-CN" altLang="en-US" sz="2200" dirty="0">
              <a:solidFill>
                <a:srgbClr val="3B20FF"/>
              </a:solidFill>
              <a:latin typeface="微软雅黑" panose="020B0503020204020204" pitchFamily="82" charset="2"/>
              <a:ea typeface="微软雅黑" panose="020B0503020204020204" pitchFamily="82" charset="2"/>
            </a:endParaRPr>
          </a:p>
        </p:txBody>
      </p:sp>
    </p:spTree>
    <p:extLst>
      <p:ext uri="{BB962C8B-B14F-4D97-AF65-F5344CB8AC3E}">
        <p14:creationId xmlns:p14="http://schemas.microsoft.com/office/powerpoint/2010/main" val="88318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4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1+#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BB22D5C-221E-463A-8E0C-D89DE93FDBA4}"/>
              </a:ext>
            </a:extLst>
          </p:cNvPr>
          <p:cNvSpPr/>
          <p:nvPr/>
        </p:nvSpPr>
        <p:spPr bwMode="auto">
          <a:xfrm>
            <a:off x="1045820" y="1389339"/>
            <a:ext cx="10100361" cy="2781865"/>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9" name="Shape6">
            <a:extLst>
              <a:ext uri="{FF2B5EF4-FFF2-40B4-BE49-F238E27FC236}">
                <a16:creationId xmlns:a16="http://schemas.microsoft.com/office/drawing/2014/main" id="{CBBB39E3-82E6-4EE5-B3D3-1BACC2E6B594}"/>
              </a:ext>
            </a:extLst>
          </p:cNvPr>
          <p:cNvSpPr/>
          <p:nvPr/>
        </p:nvSpPr>
        <p:spPr>
          <a:xfrm>
            <a:off x="1058840" y="4364821"/>
            <a:ext cx="10087341" cy="1388714"/>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持久性</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185815" y="1618146"/>
            <a:ext cx="9842644" cy="1875570"/>
          </a:xfrm>
        </p:spPr>
        <p:txBody>
          <a:body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持久性是指，一旦事务完成提交，即使数据库发生故障，该事务的</a:t>
            </a:r>
            <a:r>
              <a:rPr lang="zh-CN" altLang="zh-CN" sz="2000" b="1" dirty="0">
                <a:solidFill>
                  <a:srgbClr val="3B20FF"/>
                </a:solidFill>
                <a:latin typeface="微软雅黑" panose="020B0503020204020204" pitchFamily="34" charset="-122"/>
                <a:ea typeface="微软雅黑" panose="020B0503020204020204" pitchFamily="34" charset="-122"/>
              </a:rPr>
              <a:t>执行结果也不会丢失</a:t>
            </a:r>
            <a:r>
              <a:rPr lang="zh-CN" altLang="zh-CN" sz="2000" b="1" dirty="0">
                <a:solidFill>
                  <a:srgbClr val="6F1787"/>
                </a:solidFill>
                <a:latin typeface="微软雅黑" panose="020B0503020204020204" pitchFamily="34" charset="-122"/>
                <a:ea typeface="微软雅黑" panose="020B0503020204020204" pitchFamily="34" charset="-122"/>
              </a:rPr>
              <a:t>，可以被正确地恢复，仍然对后续事务可见</a:t>
            </a:r>
            <a:r>
              <a:rPr lang="en-US" altLang="zh-CN" sz="2000" b="1" dirty="0">
                <a:solidFill>
                  <a:srgbClr val="6F1787"/>
                </a:solidFill>
                <a:latin typeface="微软雅黑" panose="020B0503020204020204" pitchFamily="34" charset="-122"/>
                <a:ea typeface="微软雅黑" panose="020B0503020204020204" pitchFamily="34" charset="-122"/>
              </a:rPr>
              <a:t> </a:t>
            </a:r>
            <a:r>
              <a:rPr lang="zh-CN" altLang="zh-CN" sz="2000" b="1" dirty="0">
                <a:solidFill>
                  <a:srgbClr val="6F1787"/>
                </a:solidFill>
                <a:latin typeface="微软雅黑" panose="020B0503020204020204" pitchFamily="34" charset="-122"/>
                <a:ea typeface="微软雅黑" panose="020B0503020204020204" pitchFamily="34" charset="-122"/>
              </a:rPr>
              <a:t>。</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下图</a:t>
            </a:r>
            <a:r>
              <a:rPr lang="zh-CN" altLang="zh-CN" sz="2000" dirty="0">
                <a:latin typeface="微软雅黑" panose="020B0503020204020204" pitchFamily="34" charset="-122"/>
                <a:ea typeface="微软雅黑" panose="020B0503020204020204" pitchFamily="34" charset="-122"/>
              </a:rPr>
              <a:t>描述的转账事务中，一旦转账</a:t>
            </a:r>
            <a:r>
              <a:rPr lang="zh-CN" altLang="en-US" sz="2000" dirty="0">
                <a:latin typeface="微软雅黑" panose="020B0503020204020204" pitchFamily="34" charset="-122"/>
                <a:ea typeface="微软雅黑" panose="020B0503020204020204" pitchFamily="34" charset="-122"/>
              </a:rPr>
              <a:t>事务提交，</a:t>
            </a:r>
            <a:r>
              <a:rPr lang="zh-CN" altLang="zh-CN" sz="2000" dirty="0">
                <a:latin typeface="微软雅黑" panose="020B0503020204020204" pitchFamily="34" charset="-122"/>
                <a:ea typeface="微软雅黑" panose="020B0503020204020204" pitchFamily="34" charset="-122"/>
              </a:rPr>
              <a:t>小明的</a:t>
            </a:r>
            <a:r>
              <a:rPr lang="en-US" altLang="zh-CN" sz="2000" dirty="0">
                <a:latin typeface="微软雅黑" panose="020B0503020204020204" pitchFamily="34" charset="-122"/>
                <a:ea typeface="微软雅黑" panose="020B0503020204020204" pitchFamily="34" charset="-122"/>
              </a:rPr>
              <a:t>100</a:t>
            </a:r>
            <a:r>
              <a:rPr lang="zh-CN" altLang="zh-CN" sz="2000" dirty="0">
                <a:latin typeface="微软雅黑" panose="020B0503020204020204" pitchFamily="34" charset="-122"/>
                <a:ea typeface="微软雅黑" panose="020B0503020204020204" pitchFamily="34" charset="-122"/>
              </a:rPr>
              <a:t>元就会永远地转给小王</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即使后续系统发生故障，该</a:t>
            </a:r>
            <a:r>
              <a:rPr lang="en-US" altLang="zh-CN" sz="2000" dirty="0">
                <a:latin typeface="微软雅黑" panose="020B0503020204020204" pitchFamily="34" charset="-122"/>
                <a:ea typeface="微软雅黑" panose="020B0503020204020204" pitchFamily="34" charset="-122"/>
              </a:rPr>
              <a:t>100</a:t>
            </a:r>
            <a:r>
              <a:rPr lang="zh-CN" altLang="zh-CN" sz="2000" dirty="0">
                <a:latin typeface="微软雅黑" panose="020B0503020204020204" pitchFamily="34" charset="-122"/>
                <a:ea typeface="微软雅黑" panose="020B0503020204020204" pitchFamily="34" charset="-122"/>
              </a:rPr>
              <a:t>元也不会丢失，</a:t>
            </a:r>
            <a:r>
              <a:rPr lang="zh-CN" altLang="en-US" sz="2000" dirty="0">
                <a:latin typeface="微软雅黑" panose="020B0503020204020204" pitchFamily="34" charset="-122"/>
                <a:ea typeface="微软雅黑" panose="020B0503020204020204" pitchFamily="34" charset="-122"/>
              </a:rPr>
              <a:t>也不会</a:t>
            </a:r>
            <a:r>
              <a:rPr lang="zh-CN" altLang="zh-CN" sz="2000" dirty="0">
                <a:latin typeface="微软雅黑" panose="020B0503020204020204" pitchFamily="34" charset="-122"/>
                <a:ea typeface="微软雅黑" panose="020B0503020204020204" pitchFamily="34" charset="-122"/>
              </a:rPr>
              <a:t>转移回小明的账户上。 </a:t>
            </a:r>
            <a:endParaRPr lang="en-US" altLang="zh-CN"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8D89005A-E893-4143-8891-5B4A5EDA18BC}"/>
              </a:ext>
            </a:extLst>
          </p:cNvPr>
          <p:cNvPicPr>
            <a:picLocks noChangeAspect="1"/>
          </p:cNvPicPr>
          <p:nvPr/>
        </p:nvPicPr>
        <p:blipFill>
          <a:blip r:embed="rId2"/>
          <a:stretch>
            <a:fillRect/>
          </a:stretch>
        </p:blipFill>
        <p:spPr>
          <a:xfrm>
            <a:off x="2298377" y="4498181"/>
            <a:ext cx="7595246" cy="1448971"/>
          </a:xfrm>
          <a:prstGeom prst="rect">
            <a:avLst/>
          </a:prstGeom>
        </p:spPr>
      </p:pic>
    </p:spTree>
    <p:extLst>
      <p:ext uri="{BB962C8B-B14F-4D97-AF65-F5344CB8AC3E}">
        <p14:creationId xmlns:p14="http://schemas.microsoft.com/office/powerpoint/2010/main" val="3945315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DF6C7DAF-FEA5-4379-A221-AC94D61AF9AD}"/>
              </a:ext>
            </a:extLst>
          </p:cNvPr>
          <p:cNvSpPr/>
          <p:nvPr/>
        </p:nvSpPr>
        <p:spPr bwMode="auto">
          <a:xfrm>
            <a:off x="833366" y="1389339"/>
            <a:ext cx="10525268" cy="3370230"/>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978877" y="1840647"/>
            <a:ext cx="10234246" cy="2661016"/>
          </a:xfrm>
        </p:spPr>
        <p:txBody>
          <a:body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事务的隔离性是指多个事务在并发执行的过程中所得到的结果，</a:t>
            </a:r>
            <a:r>
              <a:rPr lang="zh-CN" altLang="zh-CN" sz="2000" b="1" dirty="0">
                <a:solidFill>
                  <a:srgbClr val="3B20FF"/>
                </a:solidFill>
                <a:latin typeface="微软雅黑" panose="020B0503020204020204" pitchFamily="34" charset="-122"/>
                <a:ea typeface="微软雅黑" panose="020B0503020204020204" pitchFamily="34" charset="-122"/>
              </a:rPr>
              <a:t>和串行执行得到的结果是一致</a:t>
            </a:r>
            <a:r>
              <a:rPr lang="zh-CN" altLang="zh-CN" sz="2000" b="1" dirty="0">
                <a:solidFill>
                  <a:srgbClr val="6F1787"/>
                </a:solidFill>
                <a:latin typeface="微软雅黑" panose="020B0503020204020204" pitchFamily="34" charset="-122"/>
                <a:ea typeface="微软雅黑" panose="020B0503020204020204" pitchFamily="34" charset="-122"/>
              </a:rPr>
              <a:t>的，保证了事务并发处理中事务的正确性</a:t>
            </a:r>
            <a:endParaRPr lang="en-US" altLang="zh-CN" sz="2000" b="1" dirty="0">
              <a:solidFill>
                <a:srgbClr val="6F1787"/>
              </a:solidFill>
              <a:latin typeface="微软雅黑" panose="020B0503020204020204" pitchFamily="34" charset="-122"/>
              <a:ea typeface="微软雅黑" panose="020B0503020204020204" pitchFamily="34" charset="-122"/>
            </a:endParaRPr>
          </a:p>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并发控制是实现事务隔离性的手段</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串行处理不存在事务之间的相互干扰，但是不能充分利用计算资源，效率低下。</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并行处理可以提升事务并发性，但是要解决冲突问题</a:t>
            </a: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230468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6">
            <a:extLst>
              <a:ext uri="{FF2B5EF4-FFF2-40B4-BE49-F238E27FC236}">
                <a16:creationId xmlns:a16="http://schemas.microsoft.com/office/drawing/2014/main" id="{A346F1CE-A573-4B72-8501-DCBD155F7D53}"/>
              </a:ext>
            </a:extLst>
          </p:cNvPr>
          <p:cNvSpPr/>
          <p:nvPr/>
        </p:nvSpPr>
        <p:spPr>
          <a:xfrm>
            <a:off x="7837921" y="1387459"/>
            <a:ext cx="4010461" cy="4612196"/>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9" name="Shape9">
            <a:extLst>
              <a:ext uri="{FF2B5EF4-FFF2-40B4-BE49-F238E27FC236}">
                <a16:creationId xmlns:a16="http://schemas.microsoft.com/office/drawing/2014/main" id="{4B7B362F-2333-4BEC-927D-A54E6E52029D}"/>
              </a:ext>
            </a:extLst>
          </p:cNvPr>
          <p:cNvSpPr/>
          <p:nvPr/>
        </p:nvSpPr>
        <p:spPr>
          <a:xfrm>
            <a:off x="321048" y="1240403"/>
            <a:ext cx="7335905" cy="5276743"/>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21048" y="1142457"/>
            <a:ext cx="7305261" cy="4665362"/>
          </a:xfrm>
        </p:spPr>
        <p:txBody>
          <a:body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考虑银行场景中如下两个事务，事务</a:t>
            </a:r>
            <a:r>
              <a:rPr lang="en-US" altLang="zh-CN" sz="2000" b="1" dirty="0">
                <a:solidFill>
                  <a:srgbClr val="6F1787"/>
                </a:solidFill>
                <a:latin typeface="微软雅黑" panose="020B0503020204020204" pitchFamily="34" charset="-122"/>
                <a:ea typeface="微软雅黑" panose="020B0503020204020204" pitchFamily="34" charset="-122"/>
              </a:rPr>
              <a:t>A</a:t>
            </a:r>
            <a:r>
              <a:rPr lang="zh-CN" altLang="zh-CN" sz="2000" b="1" dirty="0">
                <a:solidFill>
                  <a:srgbClr val="6F1787"/>
                </a:solidFill>
                <a:latin typeface="微软雅黑" panose="020B0503020204020204" pitchFamily="34" charset="-122"/>
                <a:ea typeface="微软雅黑" panose="020B0503020204020204" pitchFamily="34" charset="-122"/>
              </a:rPr>
              <a:t>先被请求： </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，小明给小</a:t>
            </a:r>
            <a:r>
              <a:rPr lang="zh-CN" altLang="en-US" sz="1800" dirty="0">
                <a:latin typeface="微软雅黑" panose="020B0503020204020204" pitchFamily="34" charset="-122"/>
                <a:ea typeface="微软雅黑" panose="020B0503020204020204" pitchFamily="34" charset="-122"/>
              </a:rPr>
              <a:t>王</a:t>
            </a:r>
            <a:r>
              <a:rPr lang="zh-CN" altLang="zh-CN" sz="1800" dirty="0">
                <a:latin typeface="微软雅黑" panose="020B0503020204020204" pitchFamily="34" charset="-122"/>
                <a:ea typeface="微软雅黑" panose="020B0503020204020204" pitchFamily="34" charset="-122"/>
              </a:rPr>
              <a:t>转账</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元。</a:t>
            </a:r>
          </a:p>
          <a:p>
            <a:pPr lvl="1">
              <a:lnSpc>
                <a:spcPct val="150000"/>
              </a:lnSpc>
            </a:pPr>
            <a:r>
              <a:rPr lang="zh-CN" altLang="zh-CN"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，小张给</a:t>
            </a:r>
            <a:r>
              <a:rPr lang="zh-CN" altLang="en-US" sz="1800" dirty="0">
                <a:latin typeface="微软雅黑" panose="020B0503020204020204" pitchFamily="34" charset="-122"/>
                <a:ea typeface="微软雅黑" panose="020B0503020204020204" pitchFamily="34" charset="-122"/>
              </a:rPr>
              <a:t>小李</a:t>
            </a:r>
            <a:r>
              <a:rPr lang="zh-CN" altLang="zh-CN" sz="1800" dirty="0">
                <a:latin typeface="微软雅黑" panose="020B0503020204020204" pitchFamily="34" charset="-122"/>
                <a:ea typeface="微软雅黑" panose="020B0503020204020204" pitchFamily="34" charset="-122"/>
              </a:rPr>
              <a:t>转账</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元。</a:t>
            </a:r>
            <a:endParaRPr lang="en-US" altLang="zh-CN" sz="1800" dirty="0">
              <a:latin typeface="微软雅黑" panose="020B0503020204020204" pitchFamily="34" charset="-122"/>
              <a:ea typeface="微软雅黑" panose="020B0503020204020204" pitchFamily="34" charset="-122"/>
            </a:endParaRPr>
          </a:p>
          <a:p>
            <a:pPr lvl="1">
              <a:lnSpc>
                <a:spcPct val="150000"/>
              </a:lnSpc>
            </a:pPr>
            <a:endParaRPr lang="zh-CN" altLang="zh-CN" sz="2000" dirty="0">
              <a:latin typeface="微软雅黑" panose="020B0503020204020204" pitchFamily="34" charset="-122"/>
              <a:ea typeface="微软雅黑" panose="020B0503020204020204" pitchFamily="34" charset="-122"/>
            </a:endParaRPr>
          </a:p>
          <a:p>
            <a:pPr marL="422041" lvl="1" indent="0">
              <a:buNone/>
            </a:pP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C1931172-9C41-0748-9527-50A51ABE4C12}"/>
              </a:ext>
            </a:extLst>
          </p:cNvPr>
          <p:cNvPicPr>
            <a:picLocks noChangeAspect="1"/>
          </p:cNvPicPr>
          <p:nvPr/>
        </p:nvPicPr>
        <p:blipFill>
          <a:blip r:embed="rId2"/>
          <a:stretch>
            <a:fillRect/>
          </a:stretch>
        </p:blipFill>
        <p:spPr>
          <a:xfrm>
            <a:off x="7937510" y="2044995"/>
            <a:ext cx="3880228" cy="3664010"/>
          </a:xfrm>
          <a:prstGeom prst="rect">
            <a:avLst/>
          </a:prstGeom>
        </p:spPr>
      </p:pic>
      <p:sp>
        <p:nvSpPr>
          <p:cNvPr id="7" name="内容占位符 3">
            <a:extLst>
              <a:ext uri="{FF2B5EF4-FFF2-40B4-BE49-F238E27FC236}">
                <a16:creationId xmlns:a16="http://schemas.microsoft.com/office/drawing/2014/main" id="{AC3136BB-D11A-EE49-9C09-FCDE57F1DB59}"/>
              </a:ext>
            </a:extLst>
          </p:cNvPr>
          <p:cNvSpPr txBox="1">
            <a:spLocks/>
          </p:cNvSpPr>
          <p:nvPr/>
        </p:nvSpPr>
        <p:spPr bwMode="auto">
          <a:xfrm>
            <a:off x="321048" y="2623901"/>
            <a:ext cx="7455585" cy="3392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由于事务的每条操作所需的执行时间不同，用时刻表示</a:t>
            </a:r>
            <a:r>
              <a:rPr lang="zh-CN" altLang="en-US" sz="2000" b="1" dirty="0">
                <a:solidFill>
                  <a:srgbClr val="6F1787"/>
                </a:solidFill>
                <a:latin typeface="微软雅黑" panose="020B0503020204020204" pitchFamily="34" charset="-122"/>
                <a:ea typeface="微软雅黑" panose="020B0503020204020204" pitchFamily="34" charset="-122"/>
              </a:rPr>
              <a:t>一个</a:t>
            </a:r>
            <a:r>
              <a:rPr lang="zh-CN" altLang="zh-CN" sz="2000" b="1" dirty="0">
                <a:solidFill>
                  <a:srgbClr val="6F1787"/>
                </a:solidFill>
                <a:latin typeface="微软雅黑" panose="020B0503020204020204" pitchFamily="34" charset="-122"/>
                <a:ea typeface="微软雅黑" panose="020B0503020204020204" pitchFamily="34" charset="-122"/>
              </a:rPr>
              <a:t>事务操作的顺序。</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时刻</a:t>
            </a:r>
            <a:r>
              <a:rPr lang="en-US" altLang="zh-CN" sz="1800" dirty="0">
                <a:latin typeface="微软雅黑" panose="020B0503020204020204" pitchFamily="34" charset="-122"/>
                <a:ea typeface="微软雅黑" panose="020B0503020204020204" pitchFamily="34" charset="-122"/>
              </a:rPr>
              <a:t>t4</a:t>
            </a:r>
            <a:r>
              <a:rPr lang="zh-CN" altLang="en-US" sz="1800" dirty="0">
                <a:latin typeface="微软雅黑" panose="020B0503020204020204" pitchFamily="34" charset="-122"/>
                <a:ea typeface="微软雅黑" panose="020B0503020204020204" pitchFamily="34" charset="-122"/>
              </a:rPr>
              <a:t>执行了一个读取小张存款的操作，该操作需要从磁盘读取数据，阻塞了事务的执行，使</a:t>
            </a:r>
            <a:r>
              <a:rPr lang="en-US" altLang="zh-CN" sz="1800" dirty="0">
                <a:latin typeface="微软雅黑" panose="020B0503020204020204" pitchFamily="34" charset="-122"/>
                <a:ea typeface="微软雅黑" panose="020B0503020204020204" pitchFamily="34" charset="-122"/>
              </a:rPr>
              <a:t>CPU</a:t>
            </a:r>
            <a:r>
              <a:rPr lang="zh-CN" altLang="en-US" sz="1800" dirty="0">
                <a:latin typeface="微软雅黑" panose="020B0503020204020204" pitchFamily="34" charset="-122"/>
                <a:ea typeface="微软雅黑" panose="020B0503020204020204" pitchFamily="34" charset="-122"/>
              </a:rPr>
              <a:t>在时刻</a:t>
            </a:r>
            <a:r>
              <a:rPr lang="en-US" altLang="zh-CN" sz="1800" dirty="0">
                <a:latin typeface="微软雅黑" panose="020B0503020204020204" pitchFamily="34" charset="-122"/>
                <a:ea typeface="微软雅黑" panose="020B0503020204020204" pitchFamily="34" charset="-122"/>
              </a:rPr>
              <a:t>t5</a:t>
            </a:r>
            <a:r>
              <a:rPr lang="zh-CN" altLang="en-US" sz="1800" dirty="0">
                <a:latin typeface="微软雅黑" panose="020B0503020204020204" pitchFamily="34" charset="-122"/>
                <a:ea typeface="微软雅黑" panose="020B0503020204020204" pitchFamily="34" charset="-122"/>
              </a:rPr>
              <a:t>处于空闲状态。</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kern="0" dirty="0">
                <a:latin typeface="微软雅黑" panose="020B0503020204020204" pitchFamily="34" charset="-122"/>
                <a:ea typeface="微软雅黑" panose="020B0503020204020204" pitchFamily="34" charset="-122"/>
              </a:rPr>
              <a:t>在时刻</a:t>
            </a:r>
            <a:r>
              <a:rPr lang="en-US" altLang="zh-CN" sz="1800" kern="0" dirty="0">
                <a:latin typeface="微软雅黑" panose="020B0503020204020204" pitchFamily="34" charset="-122"/>
                <a:ea typeface="微软雅黑" panose="020B0503020204020204" pitchFamily="34" charset="-122"/>
              </a:rPr>
              <a:t>t5</a:t>
            </a:r>
            <a:r>
              <a:rPr lang="zh-CN" altLang="en-US" sz="1800" kern="0" dirty="0">
                <a:latin typeface="微软雅黑" panose="020B0503020204020204" pitchFamily="34" charset="-122"/>
                <a:ea typeface="微软雅黑" panose="020B0503020204020204" pitchFamily="34" charset="-122"/>
              </a:rPr>
              <a:t>执行事务</a:t>
            </a:r>
            <a:r>
              <a:rPr lang="en-US" altLang="zh-CN" sz="1800" kern="0" dirty="0">
                <a:latin typeface="微软雅黑" panose="020B0503020204020204" pitchFamily="34" charset="-122"/>
                <a:ea typeface="微软雅黑" panose="020B0503020204020204" pitchFamily="34" charset="-122"/>
              </a:rPr>
              <a:t>A</a:t>
            </a:r>
            <a:r>
              <a:rPr lang="zh-CN" altLang="en-US" sz="1800" kern="0" dirty="0">
                <a:latin typeface="微软雅黑" panose="020B0503020204020204" pitchFamily="34" charset="-122"/>
                <a:ea typeface="微软雅黑" panose="020B0503020204020204" pitchFamily="34" charset="-122"/>
              </a:rPr>
              <a:t>的小明存款减少</a:t>
            </a:r>
            <a:r>
              <a:rPr lang="en-US" altLang="zh-CN" sz="1800" kern="0" dirty="0">
                <a:latin typeface="微软雅黑" panose="020B0503020204020204" pitchFamily="34" charset="-122"/>
                <a:ea typeface="微软雅黑" panose="020B0503020204020204" pitchFamily="34" charset="-122"/>
              </a:rPr>
              <a:t>100</a:t>
            </a:r>
            <a:r>
              <a:rPr lang="zh-CN" altLang="en-US" sz="1800" kern="0" dirty="0">
                <a:latin typeface="微软雅黑" panose="020B0503020204020204" pitchFamily="34" charset="-122"/>
                <a:ea typeface="微软雅黑" panose="020B0503020204020204" pitchFamily="34" charset="-122"/>
              </a:rPr>
              <a:t>元的操作。同时执行事务</a:t>
            </a:r>
            <a:r>
              <a:rPr lang="en-US" altLang="zh-CN" sz="1800" kern="0" dirty="0">
                <a:latin typeface="微软雅黑" panose="020B0503020204020204" pitchFamily="34" charset="-122"/>
                <a:ea typeface="微软雅黑" panose="020B0503020204020204" pitchFamily="34" charset="-122"/>
              </a:rPr>
              <a:t>A</a:t>
            </a:r>
            <a:r>
              <a:rPr lang="zh-CN" altLang="en-US" sz="1800" kern="0" dirty="0">
                <a:latin typeface="微软雅黑" panose="020B0503020204020204" pitchFamily="34" charset="-122"/>
                <a:ea typeface="微软雅黑" panose="020B0503020204020204" pitchFamily="34" charset="-122"/>
              </a:rPr>
              <a:t>和事务</a:t>
            </a:r>
            <a:r>
              <a:rPr lang="en-US" altLang="zh-CN" sz="1800" kern="0" dirty="0">
                <a:latin typeface="微软雅黑" panose="020B0503020204020204" pitchFamily="34" charset="-122"/>
                <a:ea typeface="微软雅黑" panose="020B0503020204020204" pitchFamily="34" charset="-122"/>
              </a:rPr>
              <a:t>B</a:t>
            </a:r>
            <a:r>
              <a:rPr lang="zh-CN" altLang="en-US" sz="1800" kern="0" dirty="0">
                <a:latin typeface="微软雅黑" panose="020B0503020204020204" pitchFamily="34" charset="-122"/>
                <a:ea typeface="微软雅黑" panose="020B0503020204020204" pitchFamily="34" charset="-122"/>
              </a:rPr>
              <a:t>可以利用闲置资源，提高计算和存储资源的利用效率。 </a:t>
            </a:r>
            <a:endParaRPr lang="en-US" altLang="zh-CN" sz="1800" kern="0" dirty="0">
              <a:latin typeface="微软雅黑" panose="020B0503020204020204" pitchFamily="34" charset="-122"/>
              <a:ea typeface="微软雅黑" panose="020B0503020204020204" pitchFamily="34" charset="-122"/>
            </a:endParaRPr>
          </a:p>
          <a:p>
            <a:pPr lvl="1">
              <a:lnSpc>
                <a:spcPct val="150000"/>
              </a:lnSpc>
            </a:pPr>
            <a:r>
              <a:rPr lang="zh-CN" altLang="en-US" sz="1800" b="1" kern="0" dirty="0">
                <a:solidFill>
                  <a:srgbClr val="3B20FF"/>
                </a:solidFill>
                <a:latin typeface="微软雅黑" panose="020B0503020204020204" pitchFamily="34" charset="-122"/>
                <a:ea typeface="微软雅黑" panose="020B0503020204020204" pitchFamily="34" charset="-122"/>
              </a:rPr>
              <a:t>事务</a:t>
            </a:r>
            <a:r>
              <a:rPr lang="en-US" altLang="zh-CN" sz="1800" b="1" kern="0" dirty="0">
                <a:solidFill>
                  <a:srgbClr val="3B20FF"/>
                </a:solidFill>
                <a:latin typeface="微软雅黑" panose="020B0503020204020204" pitchFamily="34" charset="-122"/>
                <a:ea typeface="微软雅黑" panose="020B0503020204020204" pitchFamily="34" charset="-122"/>
              </a:rPr>
              <a:t>A</a:t>
            </a:r>
            <a:r>
              <a:rPr lang="zh-CN" altLang="en-US" sz="1800" b="1" kern="0" dirty="0">
                <a:solidFill>
                  <a:srgbClr val="3B20FF"/>
                </a:solidFill>
                <a:latin typeface="微软雅黑" panose="020B0503020204020204" pitchFamily="34" charset="-122"/>
                <a:ea typeface="微软雅黑" panose="020B0503020204020204" pitchFamily="34" charset="-122"/>
              </a:rPr>
              <a:t>和事务</a:t>
            </a:r>
            <a:r>
              <a:rPr lang="en-US" altLang="zh-CN" sz="1800" b="1" kern="0" dirty="0">
                <a:solidFill>
                  <a:srgbClr val="3B20FF"/>
                </a:solidFill>
                <a:latin typeface="微软雅黑" panose="020B0503020204020204" pitchFamily="34" charset="-122"/>
                <a:ea typeface="微软雅黑" panose="020B0503020204020204" pitchFamily="34" charset="-122"/>
              </a:rPr>
              <a:t>B</a:t>
            </a:r>
            <a:r>
              <a:rPr lang="zh-CN" altLang="en-US" sz="1800" b="1" kern="0" dirty="0">
                <a:solidFill>
                  <a:srgbClr val="3B20FF"/>
                </a:solidFill>
                <a:latin typeface="微软雅黑" panose="020B0503020204020204" pitchFamily="34" charset="-122"/>
                <a:ea typeface="微软雅黑" panose="020B0503020204020204" pitchFamily="34" charset="-122"/>
              </a:rPr>
              <a:t>涉及不同的储户资源，没有互相的干扰。可以并发执行</a:t>
            </a:r>
            <a:r>
              <a:rPr lang="zh-CN" altLang="en-US" sz="1800" kern="0" dirty="0">
                <a:solidFill>
                  <a:srgbClr val="3B20FF"/>
                </a:solidFill>
                <a:latin typeface="微软雅黑" panose="020B0503020204020204" pitchFamily="34" charset="-122"/>
                <a:ea typeface="微软雅黑" panose="020B0503020204020204" pitchFamily="34" charset="-122"/>
              </a:rPr>
              <a:t>。</a:t>
            </a:r>
            <a:endParaRPr lang="zh-CN" altLang="zh-CN" sz="1800" kern="0" dirty="0">
              <a:solidFill>
                <a:srgbClr val="3B2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4352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形状 9">
            <a:extLst>
              <a:ext uri="{FF2B5EF4-FFF2-40B4-BE49-F238E27FC236}">
                <a16:creationId xmlns:a16="http://schemas.microsoft.com/office/drawing/2014/main" id="{BE00F9B6-7B9B-4D96-8449-A05A6173D45B}"/>
              </a:ext>
            </a:extLst>
          </p:cNvPr>
          <p:cNvSpPr/>
          <p:nvPr/>
        </p:nvSpPr>
        <p:spPr bwMode="auto">
          <a:xfrm>
            <a:off x="1045820" y="1022531"/>
            <a:ext cx="10100361" cy="266854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1" name="Shape6">
            <a:extLst>
              <a:ext uri="{FF2B5EF4-FFF2-40B4-BE49-F238E27FC236}">
                <a16:creationId xmlns:a16="http://schemas.microsoft.com/office/drawing/2014/main" id="{3740E5F1-1A24-4284-8166-66937B521C44}"/>
              </a:ext>
            </a:extLst>
          </p:cNvPr>
          <p:cNvSpPr/>
          <p:nvPr/>
        </p:nvSpPr>
        <p:spPr>
          <a:xfrm>
            <a:off x="1058840" y="3812469"/>
            <a:ext cx="10087341" cy="2689075"/>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13</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a:t>
            </a:r>
            <a:r>
              <a:rPr lang="zh-CN" altLang="en-US" sz="3600" dirty="0">
                <a:latin typeface="微软雅黑" panose="020B0503020204020204" pitchFamily="82" charset="2"/>
                <a:ea typeface="微软雅黑" panose="020B0503020204020204" pitchFamily="82" charset="2"/>
              </a:rPr>
              <a:t>：写读冲突</a:t>
            </a:r>
            <a:r>
              <a:rPr lang="zh-CN" altLang="zh-CN" sz="3600" dirty="0">
                <a:latin typeface="微软雅黑" panose="020B0503020204020204" pitchFamily="82" charset="2"/>
                <a:ea typeface="微软雅黑" panose="020B0503020204020204" pitchFamily="82" charset="2"/>
              </a:rPr>
              <a:t>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144988" y="1149906"/>
            <a:ext cx="9438198" cy="1187457"/>
          </a:xfrm>
        </p:spPr>
        <p:txBody>
          <a:bodyPr/>
          <a:lstStyle/>
          <a:p>
            <a:r>
              <a:rPr lang="zh-CN" altLang="zh-CN" sz="2000" b="1" dirty="0">
                <a:solidFill>
                  <a:srgbClr val="6F1787"/>
                </a:solidFill>
                <a:latin typeface="微软雅黑" panose="020B0503020204020204" pitchFamily="34" charset="-122"/>
                <a:ea typeface="微软雅黑" panose="020B0503020204020204" pitchFamily="34" charset="-122"/>
              </a:rPr>
              <a:t>银行场景</a:t>
            </a:r>
            <a:r>
              <a:rPr lang="zh-CN" altLang="en-US" sz="2000" b="1" dirty="0">
                <a:solidFill>
                  <a:srgbClr val="6F1787"/>
                </a:solidFill>
                <a:latin typeface="微软雅黑" panose="020B0503020204020204" pitchFamily="34" charset="-122"/>
                <a:ea typeface="微软雅黑" panose="020B0503020204020204" pitchFamily="34" charset="-122"/>
              </a:rPr>
              <a:t>中新来了</a:t>
            </a:r>
            <a:r>
              <a:rPr lang="zh-CN" altLang="zh-CN" sz="2000" b="1" dirty="0">
                <a:solidFill>
                  <a:srgbClr val="6F1787"/>
                </a:solidFill>
                <a:latin typeface="微软雅黑" panose="020B0503020204020204" pitchFamily="34" charset="-122"/>
                <a:ea typeface="微软雅黑" panose="020B0503020204020204" pitchFamily="34" charset="-122"/>
              </a:rPr>
              <a:t>两个事务，事务</a:t>
            </a:r>
            <a:r>
              <a:rPr lang="en-US" altLang="zh-CN" sz="2000" b="1" dirty="0">
                <a:solidFill>
                  <a:srgbClr val="6F1787"/>
                </a:solidFill>
                <a:latin typeface="微软雅黑" panose="020B0503020204020204" pitchFamily="34" charset="-122"/>
                <a:ea typeface="微软雅黑" panose="020B0503020204020204" pitchFamily="34" charset="-122"/>
              </a:rPr>
              <a:t>A</a:t>
            </a:r>
            <a:r>
              <a:rPr lang="zh-CN" altLang="zh-CN" sz="2000" b="1" dirty="0">
                <a:solidFill>
                  <a:srgbClr val="6F1787"/>
                </a:solidFill>
                <a:latin typeface="微软雅黑" panose="020B0503020204020204" pitchFamily="34" charset="-122"/>
                <a:ea typeface="微软雅黑" panose="020B0503020204020204" pitchFamily="34" charset="-122"/>
              </a:rPr>
              <a:t>先被请求： </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A</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小明给账户存款</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元。</a:t>
            </a: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B</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家长查询小明存款。</a:t>
            </a:r>
          </a:p>
          <a:p>
            <a:pPr lvl="1"/>
            <a:endParaRPr lang="zh-CN" altLang="zh-CN" sz="2000" dirty="0">
              <a:latin typeface="微软雅黑" panose="020B0503020204020204" pitchFamily="34" charset="-122"/>
              <a:ea typeface="微软雅黑" panose="020B0503020204020204" pitchFamily="34" charset="-122"/>
            </a:endParaRPr>
          </a:p>
          <a:p>
            <a:pPr marL="422041" lvl="1" indent="0">
              <a:buNone/>
            </a:pP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7" name="内容占位符 3">
            <a:extLst>
              <a:ext uri="{FF2B5EF4-FFF2-40B4-BE49-F238E27FC236}">
                <a16:creationId xmlns:a16="http://schemas.microsoft.com/office/drawing/2014/main" id="{AC3136BB-D11A-EE49-9C09-FCDE57F1DB59}"/>
              </a:ext>
            </a:extLst>
          </p:cNvPr>
          <p:cNvSpPr txBox="1">
            <a:spLocks/>
          </p:cNvSpPr>
          <p:nvPr/>
        </p:nvSpPr>
        <p:spPr bwMode="auto">
          <a:xfrm>
            <a:off x="1129665" y="2280136"/>
            <a:ext cx="9634535" cy="1187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r>
              <a:rPr lang="zh-CN" altLang="en-US" sz="2000" b="1" kern="0" dirty="0">
                <a:solidFill>
                  <a:srgbClr val="6F1787"/>
                </a:solidFill>
                <a:latin typeface="微软雅黑" panose="020B0503020204020204" pitchFamily="34" charset="-122"/>
                <a:ea typeface="微软雅黑" panose="020B0503020204020204" pitchFamily="34" charset="-122"/>
              </a:rPr>
              <a:t>事务</a:t>
            </a:r>
            <a:r>
              <a:rPr lang="en-US" altLang="zh-CN" sz="2000" b="1" kern="0" dirty="0">
                <a:solidFill>
                  <a:srgbClr val="6F1787"/>
                </a:solidFill>
                <a:latin typeface="微软雅黑" panose="020B0503020204020204" pitchFamily="34" charset="-122"/>
                <a:ea typeface="微软雅黑" panose="020B0503020204020204" pitchFamily="34" charset="-122"/>
              </a:rPr>
              <a:t>B</a:t>
            </a:r>
            <a:r>
              <a:rPr lang="zh-CN" altLang="en-US" sz="2000" b="1" kern="0" dirty="0">
                <a:solidFill>
                  <a:srgbClr val="6F1787"/>
                </a:solidFill>
                <a:latin typeface="微软雅黑" panose="020B0503020204020204" pitchFamily="34" charset="-122"/>
                <a:ea typeface="微软雅黑" panose="020B0503020204020204" pitchFamily="34" charset="-122"/>
              </a:rPr>
              <a:t>与事务</a:t>
            </a:r>
            <a:r>
              <a:rPr lang="en-US" altLang="zh-CN" sz="2000" b="1" kern="0" dirty="0">
                <a:solidFill>
                  <a:srgbClr val="6F1787"/>
                </a:solidFill>
                <a:latin typeface="微软雅黑" panose="020B0503020204020204" pitchFamily="34" charset="-122"/>
                <a:ea typeface="微软雅黑" panose="020B0503020204020204" pitchFamily="34" charset="-122"/>
              </a:rPr>
              <a:t>A</a:t>
            </a:r>
            <a:r>
              <a:rPr lang="zh-CN" altLang="en-US" sz="2000" b="1" kern="0" dirty="0">
                <a:solidFill>
                  <a:srgbClr val="6F1787"/>
                </a:solidFill>
                <a:latin typeface="微软雅黑" panose="020B0503020204020204" pitchFamily="34" charset="-122"/>
                <a:ea typeface="微软雅黑" panose="020B0503020204020204" pitchFamily="34" charset="-122"/>
              </a:rPr>
              <a:t>在并发过程中存在</a:t>
            </a:r>
            <a:r>
              <a:rPr lang="zh-CN" altLang="en-US" sz="2000" b="1" kern="0" dirty="0">
                <a:solidFill>
                  <a:srgbClr val="3B20FF"/>
                </a:solidFill>
                <a:latin typeface="微软雅黑" panose="020B0503020204020204" pitchFamily="34" charset="-122"/>
                <a:ea typeface="微软雅黑" panose="020B0503020204020204" pitchFamily="34" charset="-122"/>
              </a:rPr>
              <a:t>写读冲突</a:t>
            </a:r>
            <a:r>
              <a:rPr lang="zh-CN" altLang="en-US" sz="2000" b="1" kern="0" dirty="0">
                <a:latin typeface="微软雅黑" panose="020B0503020204020204" pitchFamily="34" charset="-122"/>
                <a:ea typeface="微软雅黑" panose="020B0503020204020204" pitchFamily="34" charset="-122"/>
              </a:rPr>
              <a:t>：</a:t>
            </a:r>
            <a:r>
              <a:rPr lang="zh-CN" altLang="en-US" sz="2000" b="1" kern="0" dirty="0">
                <a:solidFill>
                  <a:srgbClr val="3B20FF"/>
                </a:solidFill>
                <a:latin typeface="微软雅黑" panose="020B0503020204020204" pitchFamily="34" charset="-122"/>
                <a:ea typeface="微软雅黑" panose="020B0503020204020204" pitchFamily="34" charset="-122"/>
              </a:rPr>
              <a:t>导致脏读（</a:t>
            </a:r>
            <a:r>
              <a:rPr lang="en-US" altLang="zh-CN" sz="2000" b="1" kern="0" dirty="0">
                <a:solidFill>
                  <a:srgbClr val="3B20FF"/>
                </a:solidFill>
                <a:latin typeface="微软雅黑" panose="020B0503020204020204" pitchFamily="34" charset="-122"/>
                <a:ea typeface="微软雅黑" panose="020B0503020204020204" pitchFamily="34" charset="-122"/>
              </a:rPr>
              <a:t>dirty</a:t>
            </a:r>
            <a:r>
              <a:rPr lang="zh-CN" altLang="en-US" sz="2000" b="1" kern="0" dirty="0">
                <a:solidFill>
                  <a:srgbClr val="3B20FF"/>
                </a:solidFill>
                <a:latin typeface="微软雅黑" panose="020B0503020204020204" pitchFamily="34" charset="-122"/>
                <a:ea typeface="微软雅黑" panose="020B0503020204020204" pitchFamily="34" charset="-122"/>
              </a:rPr>
              <a:t> </a:t>
            </a:r>
            <a:r>
              <a:rPr lang="en-US" altLang="zh-CN" sz="2000" b="1" kern="0" dirty="0">
                <a:solidFill>
                  <a:srgbClr val="3B20FF"/>
                </a:solidFill>
                <a:latin typeface="微软雅黑" panose="020B0503020204020204" pitchFamily="34" charset="-122"/>
                <a:ea typeface="微软雅黑" panose="020B0503020204020204" pitchFamily="34" charset="-122"/>
              </a:rPr>
              <a:t>read</a:t>
            </a:r>
            <a:r>
              <a:rPr lang="zh-CN" altLang="en-US" sz="2000" b="1" kern="0" dirty="0">
                <a:solidFill>
                  <a:srgbClr val="3B20FF"/>
                </a:solidFill>
                <a:latin typeface="微软雅黑" panose="020B0503020204020204" pitchFamily="34" charset="-122"/>
                <a:ea typeface="微软雅黑" panose="020B0503020204020204" pitchFamily="34" charset="-122"/>
              </a:rPr>
              <a:t>）</a:t>
            </a:r>
            <a:endParaRPr lang="en-US" altLang="zh-CN" sz="2000" b="1" kern="0" dirty="0">
              <a:solidFill>
                <a:srgbClr val="3B20FF"/>
              </a:solidFill>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更新了小明的余额数据，使其从</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元变成</a:t>
            </a:r>
            <a:r>
              <a:rPr lang="en-US" altLang="zh-CN" sz="1800" dirty="0">
                <a:latin typeface="微软雅黑" panose="020B0503020204020204" pitchFamily="34" charset="-122"/>
                <a:ea typeface="微软雅黑" panose="020B0503020204020204" pitchFamily="34" charset="-122"/>
              </a:rPr>
              <a:t>200</a:t>
            </a:r>
            <a:r>
              <a:rPr lang="zh-CN" altLang="zh-CN" sz="1800" dirty="0">
                <a:latin typeface="微软雅黑" panose="020B0503020204020204" pitchFamily="34" charset="-122"/>
                <a:ea typeface="微软雅黑" panose="020B0503020204020204" pitchFamily="34" charset="-122"/>
              </a:rPr>
              <a:t>元</a:t>
            </a: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，但是事务</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还未</a:t>
            </a:r>
            <a:r>
              <a:rPr lang="zh-CN" altLang="en-US" sz="1800" dirty="0">
                <a:latin typeface="微软雅黑" panose="020B0503020204020204" pitchFamily="34" charset="-122"/>
                <a:ea typeface="微软雅黑" panose="020B0503020204020204" pitchFamily="34" charset="-122"/>
              </a:rPr>
              <a:t>提交。</a:t>
            </a:r>
            <a:endParaRPr lang="en-US" altLang="zh-CN" sz="1800" dirty="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此时事务</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要读取小明的余额数据，数据库应该读取原先的数据（</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），还是事务</a:t>
            </a:r>
            <a:r>
              <a:rPr lang="fr-FR"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修改但是未提交的数据（</a:t>
            </a:r>
            <a:r>
              <a:rPr lang="en-US" altLang="zh-CN" sz="1800" dirty="0">
                <a:latin typeface="微软雅黑" panose="020B0503020204020204" pitchFamily="34" charset="-122"/>
                <a:ea typeface="微软雅黑" panose="020B0503020204020204" pitchFamily="34" charset="-122"/>
              </a:rPr>
              <a:t>200</a:t>
            </a:r>
            <a:r>
              <a:rPr lang="zh-CN" altLang="en-US" sz="1800" dirty="0">
                <a:latin typeface="微软雅黑" panose="020B0503020204020204" pitchFamily="34" charset="-122"/>
                <a:ea typeface="微软雅黑" panose="020B0503020204020204" pitchFamily="34" charset="-122"/>
              </a:rPr>
              <a:t>）？ </a:t>
            </a:r>
            <a:endParaRPr lang="zh-CN" altLang="zh-CN" sz="1800" kern="0" dirty="0">
              <a:latin typeface="微软雅黑" panose="020B0503020204020204" pitchFamily="34" charset="-122"/>
              <a:ea typeface="微软雅黑" panose="020B0503020204020204" pitchFamily="34" charset="-122"/>
            </a:endParaRPr>
          </a:p>
          <a:p>
            <a:pPr marL="422041" lvl="1" indent="0">
              <a:buFontTx/>
              <a:buNone/>
            </a:pPr>
            <a:r>
              <a:rPr lang="en-US" altLang="zh-CN" sz="2000" kern="0" dirty="0">
                <a:latin typeface="微软雅黑" panose="020B0503020204020204" pitchFamily="34" charset="-122"/>
                <a:ea typeface="微软雅黑" panose="020B0503020204020204" pitchFamily="34" charset="-122"/>
              </a:rPr>
              <a:t>	</a:t>
            </a:r>
            <a:endParaRPr lang="zh-CN" altLang="zh-CN" sz="2000" kern="0" dirty="0">
              <a:latin typeface="微软雅黑" panose="020B0503020204020204" pitchFamily="34" charset="-122"/>
              <a:ea typeface="微软雅黑" panose="020B0503020204020204" pitchFamily="34" charset="-122"/>
            </a:endParaRPr>
          </a:p>
        </p:txBody>
      </p:sp>
      <p:pic>
        <p:nvPicPr>
          <p:cNvPr id="12" name="图片 11" descr="C:\Users\Filene\AppData\Local\Temp\WeChat Files\8aded44d9513e4697be4e25b4d4f537.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5938" y="3963616"/>
            <a:ext cx="6637047" cy="2369641"/>
          </a:xfrm>
          <a:prstGeom prst="rect">
            <a:avLst/>
          </a:prstGeom>
          <a:noFill/>
          <a:ln>
            <a:noFill/>
          </a:ln>
        </p:spPr>
      </p:pic>
      <p:sp>
        <p:nvSpPr>
          <p:cNvPr id="8" name="文本框 7">
            <a:extLst>
              <a:ext uri="{FF2B5EF4-FFF2-40B4-BE49-F238E27FC236}">
                <a16:creationId xmlns:a16="http://schemas.microsoft.com/office/drawing/2014/main" id="{1EFA7C48-0150-B447-F456-5109356B7A8D}"/>
              </a:ext>
            </a:extLst>
          </p:cNvPr>
          <p:cNvSpPr txBox="1"/>
          <p:nvPr/>
        </p:nvSpPr>
        <p:spPr>
          <a:xfrm>
            <a:off x="7256475" y="4596008"/>
            <a:ext cx="3083279" cy="1077218"/>
          </a:xfrm>
          <a:prstGeom prst="rect">
            <a:avLst/>
          </a:prstGeom>
          <a:noFill/>
        </p:spPr>
        <p:txBody>
          <a:bodyPr wrap="square">
            <a:spAutoFit/>
          </a:bodyPr>
          <a:lstStyle/>
          <a:p>
            <a:r>
              <a:rPr lang="zh-CN" altLang="en-US" sz="1600" b="1" kern="0" dirty="0">
                <a:solidFill>
                  <a:srgbClr val="3B20FF"/>
                </a:solidFill>
                <a:latin typeface="微软雅黑" panose="020B0503020204020204" pitchFamily="34" charset="-122"/>
                <a:ea typeface="微软雅黑" panose="020B0503020204020204" pitchFamily="34" charset="-122"/>
              </a:rPr>
              <a:t>如果事务</a:t>
            </a:r>
            <a:r>
              <a:rPr lang="en-US" altLang="zh-CN" sz="1600" b="1" kern="0" dirty="0">
                <a:solidFill>
                  <a:srgbClr val="3B20FF"/>
                </a:solidFill>
                <a:latin typeface="微软雅黑" panose="020B0503020204020204" pitchFamily="34" charset="-122"/>
                <a:ea typeface="微软雅黑" panose="020B0503020204020204" pitchFamily="34" charset="-122"/>
              </a:rPr>
              <a:t>A</a:t>
            </a:r>
            <a:r>
              <a:rPr lang="zh-CN" altLang="en-US" sz="1600" b="1" kern="0" dirty="0">
                <a:solidFill>
                  <a:srgbClr val="3B20FF"/>
                </a:solidFill>
                <a:latin typeface="微软雅黑" panose="020B0503020204020204" pitchFamily="34" charset="-122"/>
                <a:ea typeface="微软雅黑" panose="020B0503020204020204" pitchFamily="34" charset="-122"/>
              </a:rPr>
              <a:t>提交，应该是</a:t>
            </a:r>
            <a:r>
              <a:rPr lang="en-US" altLang="zh-CN" sz="1600" b="1" kern="0" dirty="0">
                <a:solidFill>
                  <a:srgbClr val="3B20FF"/>
                </a:solidFill>
                <a:latin typeface="微软雅黑" panose="020B0503020204020204" pitchFamily="34" charset="-122"/>
                <a:ea typeface="微软雅黑" panose="020B0503020204020204" pitchFamily="34" charset="-122"/>
              </a:rPr>
              <a:t>200</a:t>
            </a:r>
            <a:r>
              <a:rPr lang="zh-CN" altLang="en-US" sz="1600" b="1" kern="0" dirty="0">
                <a:solidFill>
                  <a:srgbClr val="3B20FF"/>
                </a:solidFill>
                <a:latin typeface="微软雅黑" panose="020B0503020204020204" pitchFamily="34" charset="-122"/>
                <a:ea typeface="微软雅黑" panose="020B0503020204020204" pitchFamily="34" charset="-122"/>
              </a:rPr>
              <a:t>；</a:t>
            </a:r>
            <a:endParaRPr lang="en-US" altLang="zh-CN" sz="1600" b="1" kern="0" dirty="0">
              <a:solidFill>
                <a:srgbClr val="3B20FF"/>
              </a:solidFill>
              <a:latin typeface="微软雅黑" panose="020B0503020204020204" pitchFamily="34" charset="-122"/>
              <a:ea typeface="微软雅黑" panose="020B0503020204020204" pitchFamily="34" charset="-122"/>
            </a:endParaRPr>
          </a:p>
          <a:p>
            <a:r>
              <a:rPr lang="zh-CN" altLang="en-US" sz="1600" b="1" kern="0" dirty="0">
                <a:solidFill>
                  <a:srgbClr val="3B20FF"/>
                </a:solidFill>
                <a:latin typeface="微软雅黑" panose="020B0503020204020204" pitchFamily="34" charset="-122"/>
                <a:ea typeface="微软雅黑" panose="020B0503020204020204" pitchFamily="34" charset="-122"/>
              </a:rPr>
              <a:t>如果事务</a:t>
            </a:r>
            <a:r>
              <a:rPr lang="en-US" altLang="zh-CN" sz="1600" b="1" kern="0" dirty="0">
                <a:solidFill>
                  <a:srgbClr val="3B20FF"/>
                </a:solidFill>
                <a:latin typeface="微软雅黑" panose="020B0503020204020204" pitchFamily="34" charset="-122"/>
                <a:ea typeface="微软雅黑" panose="020B0503020204020204" pitchFamily="34" charset="-122"/>
              </a:rPr>
              <a:t>A</a:t>
            </a:r>
            <a:r>
              <a:rPr lang="zh-CN" altLang="en-US" sz="1600" b="1" kern="0" dirty="0">
                <a:solidFill>
                  <a:srgbClr val="3B20FF"/>
                </a:solidFill>
                <a:latin typeface="微软雅黑" panose="020B0503020204020204" pitchFamily="34" charset="-122"/>
                <a:ea typeface="微软雅黑" panose="020B0503020204020204" pitchFamily="34" charset="-122"/>
              </a:rPr>
              <a:t>回滚，应该是</a:t>
            </a:r>
            <a:r>
              <a:rPr lang="en-US" altLang="zh-CN" sz="1600" b="1" kern="0" dirty="0">
                <a:solidFill>
                  <a:srgbClr val="3B20FF"/>
                </a:solidFill>
                <a:latin typeface="微软雅黑" panose="020B0503020204020204" pitchFamily="34" charset="-122"/>
                <a:ea typeface="微软雅黑" panose="020B0503020204020204" pitchFamily="34" charset="-122"/>
              </a:rPr>
              <a:t>100</a:t>
            </a:r>
            <a:r>
              <a:rPr lang="zh-CN" altLang="en-US" sz="1600" b="1" kern="0" dirty="0">
                <a:solidFill>
                  <a:srgbClr val="3B20FF"/>
                </a:solidFill>
                <a:latin typeface="微软雅黑" panose="020B0503020204020204" pitchFamily="34" charset="-122"/>
                <a:ea typeface="微软雅黑" panose="020B0503020204020204" pitchFamily="34" charset="-122"/>
              </a:rPr>
              <a:t>；</a:t>
            </a:r>
            <a:endParaRPr lang="en-US" altLang="zh-CN" sz="1600" b="1" kern="0" dirty="0">
              <a:solidFill>
                <a:srgbClr val="3B20FF"/>
              </a:solidFill>
              <a:latin typeface="微软雅黑" panose="020B0503020204020204" pitchFamily="34" charset="-122"/>
              <a:ea typeface="微软雅黑" panose="020B0503020204020204" pitchFamily="34" charset="-122"/>
            </a:endParaRPr>
          </a:p>
          <a:p>
            <a:r>
              <a:rPr lang="zh-CN" altLang="en-US" sz="1600" b="1" kern="0" dirty="0">
                <a:solidFill>
                  <a:srgbClr val="3B20FF"/>
                </a:solidFill>
                <a:latin typeface="微软雅黑" panose="020B0503020204020204" pitchFamily="34" charset="-122"/>
                <a:ea typeface="微软雅黑" panose="020B0503020204020204" pitchFamily="34" charset="-122"/>
              </a:rPr>
              <a:t>但回滚还是提交，事先未知</a:t>
            </a:r>
            <a:endParaRPr lang="en-US" altLang="zh-CN" sz="1600" b="1" kern="0" dirty="0">
              <a:solidFill>
                <a:srgbClr val="3B20FF"/>
              </a:solidFill>
              <a:latin typeface="微软雅黑" panose="020B0503020204020204" pitchFamily="34" charset="-122"/>
              <a:ea typeface="微软雅黑" panose="020B0503020204020204" pitchFamily="34" charset="-122"/>
            </a:endParaRPr>
          </a:p>
          <a:p>
            <a:endParaRPr lang="en-US" altLang="zh-CN" sz="1600" b="1" kern="0" dirty="0">
              <a:solidFill>
                <a:srgbClr val="3B2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1323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6C3B0A8D-FBB8-4E4E-9ED6-3D66A733279C}"/>
              </a:ext>
            </a:extLst>
          </p:cNvPr>
          <p:cNvSpPr/>
          <p:nvPr/>
        </p:nvSpPr>
        <p:spPr bwMode="auto">
          <a:xfrm>
            <a:off x="1045820" y="1022531"/>
            <a:ext cx="10100361" cy="266854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2" name="Shape6">
            <a:extLst>
              <a:ext uri="{FF2B5EF4-FFF2-40B4-BE49-F238E27FC236}">
                <a16:creationId xmlns:a16="http://schemas.microsoft.com/office/drawing/2014/main" id="{39138F1D-04D8-44FA-A745-30A6DCDA568F}"/>
              </a:ext>
            </a:extLst>
          </p:cNvPr>
          <p:cNvSpPr/>
          <p:nvPr/>
        </p:nvSpPr>
        <p:spPr>
          <a:xfrm>
            <a:off x="1058840" y="3812469"/>
            <a:ext cx="10087341" cy="2689075"/>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a:t>
            </a:r>
            <a:r>
              <a:rPr lang="zh-CN" altLang="en-US" sz="3600" dirty="0">
                <a:latin typeface="微软雅黑" panose="020B0503020204020204" pitchFamily="82" charset="2"/>
                <a:ea typeface="微软雅黑" panose="020B0503020204020204" pitchFamily="82" charset="2"/>
              </a:rPr>
              <a:t>：读写冲突</a:t>
            </a:r>
            <a:r>
              <a:rPr lang="zh-CN" altLang="zh-CN" sz="3600" dirty="0">
                <a:latin typeface="微软雅黑" panose="020B0503020204020204" pitchFamily="82" charset="2"/>
                <a:ea typeface="微软雅黑" panose="020B0503020204020204" pitchFamily="82" charset="2"/>
              </a:rPr>
              <a:t>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207477" y="1125661"/>
            <a:ext cx="9343292" cy="2461601"/>
          </a:xfrm>
        </p:spPr>
        <p:txBody>
          <a:bodyPr/>
          <a:lstStyle/>
          <a:p>
            <a:r>
              <a:rPr lang="zh-CN" altLang="zh-CN" sz="2000" b="1" dirty="0">
                <a:solidFill>
                  <a:srgbClr val="6F1787"/>
                </a:solidFill>
                <a:latin typeface="微软雅黑" panose="020B0503020204020204" pitchFamily="34" charset="-122"/>
                <a:ea typeface="微软雅黑" panose="020B0503020204020204" pitchFamily="34" charset="-122"/>
              </a:rPr>
              <a:t>银行场景</a:t>
            </a:r>
            <a:r>
              <a:rPr lang="zh-CN" altLang="en-US" sz="2000" b="1" dirty="0">
                <a:solidFill>
                  <a:srgbClr val="6F1787"/>
                </a:solidFill>
                <a:latin typeface="微软雅黑" panose="020B0503020204020204" pitchFamily="34" charset="-122"/>
                <a:ea typeface="微软雅黑" panose="020B0503020204020204" pitchFamily="34" charset="-122"/>
              </a:rPr>
              <a:t>中新来了</a:t>
            </a:r>
            <a:r>
              <a:rPr lang="zh-CN" altLang="zh-CN" sz="2000" b="1" dirty="0">
                <a:solidFill>
                  <a:srgbClr val="6F1787"/>
                </a:solidFill>
                <a:latin typeface="微软雅黑" panose="020B0503020204020204" pitchFamily="34" charset="-122"/>
                <a:ea typeface="微软雅黑" panose="020B0503020204020204" pitchFamily="34" charset="-122"/>
              </a:rPr>
              <a:t>两个事务，事务</a:t>
            </a:r>
            <a:r>
              <a:rPr lang="en-US" altLang="zh-CN" sz="2000" b="1" dirty="0">
                <a:solidFill>
                  <a:srgbClr val="6F1787"/>
                </a:solidFill>
                <a:latin typeface="微软雅黑" panose="020B0503020204020204" pitchFamily="34" charset="-122"/>
                <a:ea typeface="微软雅黑" panose="020B0503020204020204" pitchFamily="34" charset="-122"/>
              </a:rPr>
              <a:t>A</a:t>
            </a:r>
            <a:r>
              <a:rPr lang="zh-CN" altLang="zh-CN" sz="2000" b="1" dirty="0">
                <a:solidFill>
                  <a:srgbClr val="6F1787"/>
                </a:solidFill>
                <a:latin typeface="微软雅黑" panose="020B0503020204020204" pitchFamily="34" charset="-122"/>
                <a:ea typeface="微软雅黑" panose="020B0503020204020204" pitchFamily="34" charset="-122"/>
              </a:rPr>
              <a:t>先被请求： </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A</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小明两次查询账户存款。</a:t>
            </a: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B</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小明家长给小明存款</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元。</a:t>
            </a:r>
          </a:p>
          <a:p>
            <a:pPr lvl="1"/>
            <a:endParaRPr lang="zh-CN" altLang="zh-CN" sz="2000" dirty="0">
              <a:latin typeface="微软雅黑" panose="020B0503020204020204" pitchFamily="34" charset="-122"/>
              <a:ea typeface="微软雅黑" panose="020B0503020204020204" pitchFamily="34" charset="-122"/>
            </a:endParaRPr>
          </a:p>
          <a:p>
            <a:pPr marL="422041" lvl="1" indent="0">
              <a:buNone/>
            </a:pP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7" name="内容占位符 3">
            <a:extLst>
              <a:ext uri="{FF2B5EF4-FFF2-40B4-BE49-F238E27FC236}">
                <a16:creationId xmlns:a16="http://schemas.microsoft.com/office/drawing/2014/main" id="{AC3136BB-D11A-EE49-9C09-FCDE57F1DB59}"/>
              </a:ext>
            </a:extLst>
          </p:cNvPr>
          <p:cNvSpPr txBox="1">
            <a:spLocks/>
          </p:cNvSpPr>
          <p:nvPr/>
        </p:nvSpPr>
        <p:spPr bwMode="auto">
          <a:xfrm>
            <a:off x="1207477" y="2389219"/>
            <a:ext cx="10023232" cy="9341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r>
              <a:rPr lang="zh-CN" altLang="en-US" sz="2000" b="1" kern="0" dirty="0">
                <a:solidFill>
                  <a:srgbClr val="6F1787"/>
                </a:solidFill>
                <a:latin typeface="微软雅黑" panose="020B0503020204020204" pitchFamily="34" charset="-122"/>
                <a:ea typeface="微软雅黑" panose="020B0503020204020204" pitchFamily="34" charset="-122"/>
              </a:rPr>
              <a:t>事务</a:t>
            </a:r>
            <a:r>
              <a:rPr lang="en-US" altLang="zh-CN" sz="2000" b="1" kern="0" dirty="0">
                <a:solidFill>
                  <a:srgbClr val="6F1787"/>
                </a:solidFill>
                <a:latin typeface="微软雅黑" panose="020B0503020204020204" pitchFamily="34" charset="-122"/>
                <a:ea typeface="微软雅黑" panose="020B0503020204020204" pitchFamily="34" charset="-122"/>
              </a:rPr>
              <a:t>A</a:t>
            </a:r>
            <a:r>
              <a:rPr lang="zh-CN" altLang="en-US" sz="2000" b="1" kern="0" dirty="0">
                <a:solidFill>
                  <a:srgbClr val="6F1787"/>
                </a:solidFill>
                <a:latin typeface="微软雅黑" panose="020B0503020204020204" pitchFamily="34" charset="-122"/>
                <a:ea typeface="微软雅黑" panose="020B0503020204020204" pitchFamily="34" charset="-122"/>
              </a:rPr>
              <a:t>与事务</a:t>
            </a:r>
            <a:r>
              <a:rPr lang="en-US" altLang="zh-CN" sz="2000" b="1" kern="0" dirty="0">
                <a:solidFill>
                  <a:srgbClr val="6F1787"/>
                </a:solidFill>
                <a:latin typeface="微软雅黑" panose="020B0503020204020204" pitchFamily="34" charset="-122"/>
                <a:ea typeface="微软雅黑" panose="020B0503020204020204" pitchFamily="34" charset="-122"/>
              </a:rPr>
              <a:t>B</a:t>
            </a:r>
            <a:r>
              <a:rPr lang="zh-CN" altLang="en-US" sz="2000" b="1" kern="0" dirty="0">
                <a:solidFill>
                  <a:srgbClr val="6F1787"/>
                </a:solidFill>
                <a:latin typeface="微软雅黑" panose="020B0503020204020204" pitchFamily="34" charset="-122"/>
                <a:ea typeface="微软雅黑" panose="020B0503020204020204" pitchFamily="34" charset="-122"/>
              </a:rPr>
              <a:t>在并发过程中存在</a:t>
            </a:r>
            <a:r>
              <a:rPr lang="zh-CN" altLang="en-US" sz="2000" b="1" kern="0" dirty="0">
                <a:solidFill>
                  <a:srgbClr val="3B20FF"/>
                </a:solidFill>
                <a:latin typeface="微软雅黑" panose="020B0503020204020204" pitchFamily="34" charset="-122"/>
                <a:ea typeface="微软雅黑" panose="020B0503020204020204" pitchFamily="34" charset="-122"/>
              </a:rPr>
              <a:t>读写冲突</a:t>
            </a:r>
            <a:r>
              <a:rPr lang="zh-CN" altLang="en-US" sz="2000" b="1" kern="0" dirty="0">
                <a:latin typeface="微软雅黑" panose="020B0503020204020204" pitchFamily="34" charset="-122"/>
                <a:ea typeface="微软雅黑" panose="020B0503020204020204" pitchFamily="34" charset="-122"/>
              </a:rPr>
              <a:t>：</a:t>
            </a:r>
            <a:r>
              <a:rPr lang="zh-CN" altLang="en-US" sz="2000" b="1" kern="0" dirty="0">
                <a:solidFill>
                  <a:srgbClr val="3B20FF"/>
                </a:solidFill>
                <a:latin typeface="微软雅黑" panose="020B0503020204020204" pitchFamily="34" charset="-122"/>
                <a:ea typeface="微软雅黑" panose="020B0503020204020204" pitchFamily="34" charset="-122"/>
              </a:rPr>
              <a:t>导致不可重复度（</a:t>
            </a:r>
            <a:r>
              <a:rPr lang="en-US" altLang="zh-CN" sz="2000" b="1" kern="0" dirty="0">
                <a:solidFill>
                  <a:srgbClr val="3B20FF"/>
                </a:solidFill>
                <a:latin typeface="微软雅黑" panose="020B0503020204020204" pitchFamily="34" charset="-122"/>
                <a:ea typeface="微软雅黑" panose="020B0503020204020204" pitchFamily="34" charset="-122"/>
              </a:rPr>
              <a:t>unrepeatable</a:t>
            </a:r>
            <a:r>
              <a:rPr lang="zh-CN" altLang="en-US" sz="2000" b="1" kern="0" dirty="0">
                <a:solidFill>
                  <a:srgbClr val="3B20FF"/>
                </a:solidFill>
                <a:latin typeface="微软雅黑" panose="020B0503020204020204" pitchFamily="34" charset="-122"/>
                <a:ea typeface="微软雅黑" panose="020B0503020204020204" pitchFamily="34" charset="-122"/>
              </a:rPr>
              <a:t> </a:t>
            </a:r>
            <a:r>
              <a:rPr lang="en-US" altLang="zh-CN" sz="2000" b="1" kern="0" dirty="0">
                <a:solidFill>
                  <a:srgbClr val="3B20FF"/>
                </a:solidFill>
                <a:latin typeface="微软雅黑" panose="020B0503020204020204" pitchFamily="34" charset="-122"/>
                <a:ea typeface="微软雅黑" panose="020B0503020204020204" pitchFamily="34" charset="-122"/>
              </a:rPr>
              <a:t>read</a:t>
            </a:r>
            <a:r>
              <a:rPr lang="zh-CN" altLang="en-US" sz="2000" b="1" kern="0" dirty="0">
                <a:solidFill>
                  <a:srgbClr val="3B20FF"/>
                </a:solidFill>
                <a:latin typeface="微软雅黑" panose="020B0503020204020204" pitchFamily="34" charset="-122"/>
                <a:ea typeface="微软雅黑" panose="020B0503020204020204" pitchFamily="34" charset="-122"/>
              </a:rPr>
              <a:t>）</a:t>
            </a:r>
            <a:endParaRPr lang="en-US" altLang="zh-CN" sz="2000" b="1" kern="0" dirty="0">
              <a:solidFill>
                <a:srgbClr val="3B20FF"/>
              </a:solidFill>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两次读取数据不一致。</a:t>
            </a:r>
            <a:endParaRPr lang="en-US" altLang="zh-CN" sz="1800" dirty="0">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中间修改了数据造成其他事务的不可重复读。</a:t>
            </a:r>
            <a:endParaRPr lang="zh-CN" altLang="zh-CN" sz="1800" kern="0" dirty="0">
              <a:latin typeface="微软雅黑" panose="020B0503020204020204" pitchFamily="34" charset="-122"/>
              <a:ea typeface="微软雅黑" panose="020B0503020204020204" pitchFamily="34" charset="-122"/>
            </a:endParaRPr>
          </a:p>
          <a:p>
            <a:pPr marL="422041" lvl="1" indent="0">
              <a:buFontTx/>
              <a:buNone/>
            </a:pPr>
            <a:r>
              <a:rPr lang="en-US" altLang="zh-CN" sz="1800" kern="0" dirty="0">
                <a:latin typeface="微软雅黑" panose="020B0503020204020204" pitchFamily="34" charset="-122"/>
                <a:ea typeface="微软雅黑" panose="020B0503020204020204" pitchFamily="34" charset="-122"/>
              </a:rPr>
              <a:t>	</a:t>
            </a:r>
            <a:endParaRPr lang="zh-CN" altLang="zh-CN" sz="1800" kern="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1EFA7C48-0150-B447-F456-5109356B7A8D}"/>
              </a:ext>
            </a:extLst>
          </p:cNvPr>
          <p:cNvSpPr txBox="1"/>
          <p:nvPr/>
        </p:nvSpPr>
        <p:spPr>
          <a:xfrm>
            <a:off x="7383888" y="4174443"/>
            <a:ext cx="4314613" cy="1569660"/>
          </a:xfrm>
          <a:prstGeom prst="rect">
            <a:avLst/>
          </a:prstGeom>
          <a:noFill/>
        </p:spPr>
        <p:txBody>
          <a:bodyPr wrap="square">
            <a:spAutoFit/>
          </a:bodyPr>
          <a:lstStyle/>
          <a:p>
            <a:r>
              <a:rPr lang="zh-CN" altLang="en-US" sz="1600" b="1" kern="0" dirty="0">
                <a:solidFill>
                  <a:srgbClr val="3B20FF"/>
                </a:solidFill>
                <a:latin typeface="微软雅黑" panose="020B0503020204020204" pitchFamily="34" charset="-122"/>
                <a:ea typeface="微软雅黑" panose="020B0503020204020204" pitchFamily="34" charset="-122"/>
              </a:rPr>
              <a:t>两次读取数据不一致</a:t>
            </a:r>
            <a:endParaRPr lang="en-US" altLang="zh-CN" sz="1600" b="1" kern="0" dirty="0">
              <a:solidFill>
                <a:srgbClr val="3B20FF"/>
              </a:solidFill>
              <a:latin typeface="微软雅黑" panose="020B0503020204020204" pitchFamily="34" charset="-122"/>
              <a:ea typeface="微软雅黑" panose="020B0503020204020204" pitchFamily="34" charset="-122"/>
            </a:endParaRPr>
          </a:p>
          <a:p>
            <a:endParaRPr lang="en-US" altLang="zh-CN" sz="1600" b="1" kern="0" dirty="0">
              <a:solidFill>
                <a:srgbClr val="3B20FF"/>
              </a:solidFill>
              <a:latin typeface="微软雅黑" panose="020B0503020204020204" pitchFamily="34" charset="-122"/>
              <a:ea typeface="微软雅黑" panose="020B0503020204020204" pitchFamily="34" charset="-122"/>
            </a:endParaRPr>
          </a:p>
          <a:p>
            <a:endParaRPr lang="en-US" altLang="zh-CN" sz="1600" b="1" kern="0" dirty="0">
              <a:solidFill>
                <a:srgbClr val="3B20FF"/>
              </a:solidFill>
              <a:latin typeface="微软雅黑" panose="020B0503020204020204" pitchFamily="34" charset="-122"/>
              <a:ea typeface="微软雅黑" panose="020B0503020204020204" pitchFamily="34" charset="-122"/>
            </a:endParaRPr>
          </a:p>
          <a:p>
            <a:endParaRPr lang="en-US" altLang="zh-CN" sz="1600" b="1" kern="0" dirty="0">
              <a:solidFill>
                <a:srgbClr val="3B20FF"/>
              </a:solidFill>
              <a:latin typeface="微软雅黑" panose="020B0503020204020204" pitchFamily="34" charset="-122"/>
              <a:ea typeface="微软雅黑" panose="020B0503020204020204" pitchFamily="34" charset="-122"/>
            </a:endParaRPr>
          </a:p>
          <a:p>
            <a:endParaRPr lang="en-US" altLang="zh-CN" sz="1600" b="1" kern="0" dirty="0">
              <a:solidFill>
                <a:srgbClr val="3B20FF"/>
              </a:solidFill>
              <a:latin typeface="微软雅黑" panose="020B0503020204020204" pitchFamily="34" charset="-122"/>
              <a:ea typeface="微软雅黑" panose="020B0503020204020204" pitchFamily="34" charset="-122"/>
            </a:endParaRPr>
          </a:p>
          <a:p>
            <a:r>
              <a:rPr lang="zh-CN" altLang="en-US" sz="1600" b="1" kern="0" dirty="0">
                <a:solidFill>
                  <a:srgbClr val="3B20FF"/>
                </a:solidFill>
                <a:latin typeface="微软雅黑" panose="020B0503020204020204" pitchFamily="34" charset="-122"/>
                <a:ea typeface="微软雅黑" panose="020B0503020204020204" pitchFamily="34" charset="-122"/>
              </a:rPr>
              <a:t>两次读取数据不一致</a:t>
            </a:r>
            <a:endParaRPr lang="en-US" altLang="zh-CN" sz="1600" b="1" kern="0" dirty="0">
              <a:solidFill>
                <a:srgbClr val="3B20FF"/>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1159D8D-C9A0-3CDF-440D-43115A6A3D4A}"/>
              </a:ext>
            </a:extLst>
          </p:cNvPr>
          <p:cNvPicPr>
            <a:picLocks noChangeAspect="1"/>
          </p:cNvPicPr>
          <p:nvPr/>
        </p:nvPicPr>
        <p:blipFill>
          <a:blip r:embed="rId2"/>
          <a:stretch>
            <a:fillRect/>
          </a:stretch>
        </p:blipFill>
        <p:spPr>
          <a:xfrm>
            <a:off x="1303076" y="3857847"/>
            <a:ext cx="5836577" cy="2598318"/>
          </a:xfrm>
          <a:prstGeom prst="rect">
            <a:avLst/>
          </a:prstGeom>
        </p:spPr>
      </p:pic>
    </p:spTree>
    <p:extLst>
      <p:ext uri="{BB962C8B-B14F-4D97-AF65-F5344CB8AC3E}">
        <p14:creationId xmlns:p14="http://schemas.microsoft.com/office/powerpoint/2010/main" val="297136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B3838C1F-6C68-4499-9FF3-BA7492F44686}"/>
              </a:ext>
            </a:extLst>
          </p:cNvPr>
          <p:cNvSpPr/>
          <p:nvPr/>
        </p:nvSpPr>
        <p:spPr bwMode="auto">
          <a:xfrm>
            <a:off x="1045820" y="1022531"/>
            <a:ext cx="10100361" cy="266854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0" name="Shape6">
            <a:extLst>
              <a:ext uri="{FF2B5EF4-FFF2-40B4-BE49-F238E27FC236}">
                <a16:creationId xmlns:a16="http://schemas.microsoft.com/office/drawing/2014/main" id="{22ECBAE8-8A0D-41EC-BB78-8A22C57C3BB5}"/>
              </a:ext>
            </a:extLst>
          </p:cNvPr>
          <p:cNvSpPr/>
          <p:nvPr/>
        </p:nvSpPr>
        <p:spPr>
          <a:xfrm>
            <a:off x="1058840" y="3812469"/>
            <a:ext cx="10087341" cy="2689075"/>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15</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a:t>
            </a:r>
            <a:r>
              <a:rPr lang="zh-CN" altLang="en-US" sz="3600" dirty="0">
                <a:latin typeface="微软雅黑" panose="020B0503020204020204" pitchFamily="82" charset="2"/>
                <a:ea typeface="微软雅黑" panose="020B0503020204020204" pitchFamily="82" charset="2"/>
              </a:rPr>
              <a:t>：写写冲突</a:t>
            </a:r>
            <a:r>
              <a:rPr lang="zh-CN" altLang="zh-CN" sz="3600" dirty="0">
                <a:latin typeface="微软雅黑" panose="020B0503020204020204" pitchFamily="82" charset="2"/>
                <a:ea typeface="微软雅黑" panose="020B0503020204020204" pitchFamily="82" charset="2"/>
              </a:rPr>
              <a:t>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630118" y="1022531"/>
            <a:ext cx="7771251" cy="1263557"/>
          </a:xfrm>
        </p:spPr>
        <p:txBody>
          <a:bodyPr/>
          <a:lstStyle/>
          <a:p>
            <a:r>
              <a:rPr lang="zh-CN" altLang="zh-CN" sz="2000" b="1" dirty="0">
                <a:solidFill>
                  <a:srgbClr val="6F1787"/>
                </a:solidFill>
                <a:latin typeface="微软雅黑" panose="020B0503020204020204" pitchFamily="34" charset="-122"/>
                <a:ea typeface="微软雅黑" panose="020B0503020204020204" pitchFamily="34" charset="-122"/>
              </a:rPr>
              <a:t>银行场景</a:t>
            </a:r>
            <a:r>
              <a:rPr lang="zh-CN" altLang="en-US" sz="2000" b="1" dirty="0">
                <a:solidFill>
                  <a:srgbClr val="6F1787"/>
                </a:solidFill>
                <a:latin typeface="微软雅黑" panose="020B0503020204020204" pitchFamily="34" charset="-122"/>
                <a:ea typeface="微软雅黑" panose="020B0503020204020204" pitchFamily="34" charset="-122"/>
              </a:rPr>
              <a:t>中新来了</a:t>
            </a:r>
            <a:r>
              <a:rPr lang="zh-CN" altLang="zh-CN" sz="2000" b="1" dirty="0">
                <a:solidFill>
                  <a:srgbClr val="6F1787"/>
                </a:solidFill>
                <a:latin typeface="微软雅黑" panose="020B0503020204020204" pitchFamily="34" charset="-122"/>
                <a:ea typeface="微软雅黑" panose="020B0503020204020204" pitchFamily="34" charset="-122"/>
              </a:rPr>
              <a:t>两个事务，事务</a:t>
            </a:r>
            <a:r>
              <a:rPr lang="en-US" altLang="zh-CN" sz="2000" b="1" dirty="0">
                <a:solidFill>
                  <a:srgbClr val="6F1787"/>
                </a:solidFill>
                <a:latin typeface="微软雅黑" panose="020B0503020204020204" pitchFamily="34" charset="-122"/>
                <a:ea typeface="微软雅黑" panose="020B0503020204020204" pitchFamily="34" charset="-122"/>
              </a:rPr>
              <a:t>A</a:t>
            </a:r>
            <a:r>
              <a:rPr lang="zh-CN" altLang="zh-CN" sz="2000" b="1" dirty="0">
                <a:solidFill>
                  <a:srgbClr val="6F1787"/>
                </a:solidFill>
                <a:latin typeface="微软雅黑" panose="020B0503020204020204" pitchFamily="34" charset="-122"/>
                <a:ea typeface="微软雅黑" panose="020B0503020204020204" pitchFamily="34" charset="-122"/>
              </a:rPr>
              <a:t>先被请求： </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A</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小明发工资</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元。</a:t>
            </a:r>
          </a:p>
          <a:p>
            <a:pPr lvl="1"/>
            <a:r>
              <a:rPr lang="zh-CN" altLang="en-US" sz="1800" dirty="0">
                <a:latin typeface="微软雅黑" panose="020B0503020204020204" pitchFamily="34" charset="-122"/>
                <a:ea typeface="微软雅黑" panose="020B0503020204020204" pitchFamily="34" charset="-122"/>
              </a:rPr>
              <a:t>事务</a:t>
            </a:r>
            <a:r>
              <a:rPr lang="fr-FR" altLang="zh-CN" sz="1800" dirty="0">
                <a:latin typeface="微软雅黑" panose="020B0503020204020204" pitchFamily="34" charset="-122"/>
                <a:ea typeface="微软雅黑" panose="020B0503020204020204" pitchFamily="34" charset="-122"/>
              </a:rPr>
              <a:t>B</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家长用小明银行卡消费了</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元。</a:t>
            </a:r>
          </a:p>
          <a:p>
            <a:pPr lvl="1"/>
            <a:endParaRPr lang="zh-CN" altLang="zh-CN" sz="2000" dirty="0">
              <a:latin typeface="微软雅黑" panose="020B0503020204020204" pitchFamily="34" charset="-122"/>
              <a:ea typeface="微软雅黑" panose="020B0503020204020204" pitchFamily="34" charset="-122"/>
            </a:endParaRPr>
          </a:p>
          <a:p>
            <a:pPr marL="422041" lvl="1" indent="0">
              <a:buNone/>
            </a:pP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7" name="内容占位符 3">
            <a:extLst>
              <a:ext uri="{FF2B5EF4-FFF2-40B4-BE49-F238E27FC236}">
                <a16:creationId xmlns:a16="http://schemas.microsoft.com/office/drawing/2014/main" id="{AC3136BB-D11A-EE49-9C09-FCDE57F1DB59}"/>
              </a:ext>
            </a:extLst>
          </p:cNvPr>
          <p:cNvSpPr txBox="1">
            <a:spLocks/>
          </p:cNvSpPr>
          <p:nvPr/>
        </p:nvSpPr>
        <p:spPr bwMode="auto">
          <a:xfrm>
            <a:off x="1630118" y="2192303"/>
            <a:ext cx="8468038" cy="12919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r>
              <a:rPr lang="zh-CN" altLang="en-US" sz="2000" b="1" kern="0" dirty="0">
                <a:solidFill>
                  <a:srgbClr val="6F1787"/>
                </a:solidFill>
                <a:latin typeface="微软雅黑" panose="020B0503020204020204" pitchFamily="34" charset="-122"/>
                <a:ea typeface="微软雅黑" panose="020B0503020204020204" pitchFamily="34" charset="-122"/>
              </a:rPr>
              <a:t>事务</a:t>
            </a:r>
            <a:r>
              <a:rPr lang="en-US" altLang="zh-CN" sz="2000" b="1" kern="0" dirty="0">
                <a:solidFill>
                  <a:srgbClr val="6F1787"/>
                </a:solidFill>
                <a:latin typeface="微软雅黑" panose="020B0503020204020204" pitchFamily="34" charset="-122"/>
                <a:ea typeface="微软雅黑" panose="020B0503020204020204" pitchFamily="34" charset="-122"/>
              </a:rPr>
              <a:t>B</a:t>
            </a:r>
            <a:r>
              <a:rPr lang="zh-CN" altLang="en-US" sz="2000" b="1" kern="0" dirty="0">
                <a:solidFill>
                  <a:srgbClr val="6F1787"/>
                </a:solidFill>
                <a:latin typeface="微软雅黑" panose="020B0503020204020204" pitchFamily="34" charset="-122"/>
                <a:ea typeface="微软雅黑" panose="020B0503020204020204" pitchFamily="34" charset="-122"/>
              </a:rPr>
              <a:t>与事务</a:t>
            </a:r>
            <a:r>
              <a:rPr lang="en-US" altLang="zh-CN" sz="2000" b="1" kern="0" dirty="0">
                <a:solidFill>
                  <a:srgbClr val="6F1787"/>
                </a:solidFill>
                <a:latin typeface="微软雅黑" panose="020B0503020204020204" pitchFamily="34" charset="-122"/>
                <a:ea typeface="微软雅黑" panose="020B0503020204020204" pitchFamily="34" charset="-122"/>
              </a:rPr>
              <a:t>A</a:t>
            </a:r>
            <a:r>
              <a:rPr lang="zh-CN" altLang="en-US" sz="2000" b="1" kern="0" dirty="0">
                <a:solidFill>
                  <a:srgbClr val="6F1787"/>
                </a:solidFill>
                <a:latin typeface="微软雅黑" panose="020B0503020204020204" pitchFamily="34" charset="-122"/>
                <a:ea typeface="微软雅黑" panose="020B0503020204020204" pitchFamily="34" charset="-122"/>
              </a:rPr>
              <a:t>在并发过程中存在</a:t>
            </a:r>
            <a:r>
              <a:rPr lang="zh-CN" altLang="en-US" sz="2000" b="1" kern="0" dirty="0">
                <a:solidFill>
                  <a:srgbClr val="3B20FF"/>
                </a:solidFill>
                <a:latin typeface="微软雅黑" panose="020B0503020204020204" pitchFamily="34" charset="-122"/>
                <a:ea typeface="微软雅黑" panose="020B0503020204020204" pitchFamily="34" charset="-122"/>
              </a:rPr>
              <a:t>写写冲突</a:t>
            </a:r>
            <a:r>
              <a:rPr lang="zh-CN" altLang="en-US" sz="2000" b="1" kern="0" dirty="0">
                <a:latin typeface="微软雅黑" panose="020B0503020204020204" pitchFamily="34" charset="-122"/>
                <a:ea typeface="微软雅黑" panose="020B0503020204020204" pitchFamily="34" charset="-122"/>
              </a:rPr>
              <a:t>：</a:t>
            </a:r>
            <a:r>
              <a:rPr lang="zh-CN" altLang="en-US" sz="2000" b="1" kern="0" dirty="0">
                <a:solidFill>
                  <a:srgbClr val="3B20FF"/>
                </a:solidFill>
                <a:latin typeface="微软雅黑" panose="020B0503020204020204" pitchFamily="34" charset="-122"/>
                <a:ea typeface="微软雅黑" panose="020B0503020204020204" pitchFamily="34" charset="-122"/>
              </a:rPr>
              <a:t>导致脏写（</a:t>
            </a:r>
            <a:r>
              <a:rPr lang="en-US" altLang="zh-CN" sz="2000" b="1" kern="0" dirty="0">
                <a:solidFill>
                  <a:srgbClr val="3B20FF"/>
                </a:solidFill>
                <a:latin typeface="微软雅黑" panose="020B0503020204020204" pitchFamily="34" charset="-122"/>
                <a:ea typeface="微软雅黑" panose="020B0503020204020204" pitchFamily="34" charset="-122"/>
              </a:rPr>
              <a:t>dirty</a:t>
            </a:r>
            <a:r>
              <a:rPr lang="zh-CN" altLang="en-US" sz="2000" b="1" kern="0" dirty="0">
                <a:solidFill>
                  <a:srgbClr val="3B20FF"/>
                </a:solidFill>
                <a:latin typeface="微软雅黑" panose="020B0503020204020204" pitchFamily="34" charset="-122"/>
                <a:ea typeface="微软雅黑" panose="020B0503020204020204" pitchFamily="34" charset="-122"/>
              </a:rPr>
              <a:t> </a:t>
            </a:r>
            <a:r>
              <a:rPr lang="en-US" altLang="zh-CN" sz="2000" b="1" kern="0" dirty="0">
                <a:solidFill>
                  <a:srgbClr val="3B20FF"/>
                </a:solidFill>
                <a:latin typeface="微软雅黑" panose="020B0503020204020204" pitchFamily="34" charset="-122"/>
                <a:ea typeface="微软雅黑" panose="020B0503020204020204" pitchFamily="34" charset="-122"/>
              </a:rPr>
              <a:t>write</a:t>
            </a:r>
            <a:r>
              <a:rPr lang="zh-CN" altLang="en-US" sz="2000" b="1" kern="0" dirty="0">
                <a:solidFill>
                  <a:srgbClr val="3B20FF"/>
                </a:solidFill>
                <a:latin typeface="微软雅黑" panose="020B0503020204020204" pitchFamily="34" charset="-122"/>
                <a:ea typeface="微软雅黑" panose="020B0503020204020204" pitchFamily="34" charset="-122"/>
              </a:rPr>
              <a:t>）</a:t>
            </a:r>
            <a:endParaRPr lang="en-US" altLang="zh-CN" sz="2000" b="1" kern="0" dirty="0">
              <a:solidFill>
                <a:srgbClr val="3B20FF"/>
              </a:solidFill>
              <a:latin typeface="微软雅黑" panose="020B0503020204020204" pitchFamily="34" charset="-122"/>
              <a:ea typeface="微软雅黑" panose="020B0503020204020204" pitchFamily="34" charset="-122"/>
            </a:endParaRPr>
          </a:p>
          <a:p>
            <a:pPr lvl="1"/>
            <a:r>
              <a:rPr lang="zh-CN" altLang="en-US" sz="1800" dirty="0">
                <a:latin typeface="微软雅黑" panose="020B0503020204020204" pitchFamily="34" charset="-122"/>
                <a:ea typeface="微软雅黑" panose="020B0503020204020204" pitchFamily="34" charset="-122"/>
              </a:rPr>
              <a:t>两个事务串行执行，正确的结果是小明的存款余额为</a:t>
            </a:r>
            <a:r>
              <a:rPr lang="en-US" altLang="zh-CN" sz="1800" dirty="0">
                <a:latin typeface="微软雅黑" panose="020B0503020204020204" pitchFamily="34" charset="-122"/>
                <a:ea typeface="微软雅黑" panose="020B0503020204020204" pitchFamily="34" charset="-122"/>
              </a:rPr>
              <a:t>100</a:t>
            </a:r>
            <a:r>
              <a:rPr lang="zh-CN" altLang="en-US" sz="1800" dirty="0">
                <a:latin typeface="微软雅黑" panose="020B0503020204020204" pitchFamily="34" charset="-122"/>
                <a:ea typeface="微软雅黑" panose="020B0503020204020204" pitchFamily="34" charset="-122"/>
              </a:rPr>
              <a:t>元。 </a:t>
            </a:r>
            <a:endParaRPr lang="en-US" altLang="zh-CN" sz="1800" dirty="0">
              <a:latin typeface="微软雅黑" panose="020B0503020204020204" pitchFamily="34" charset="-122"/>
              <a:ea typeface="微软雅黑" panose="020B0503020204020204" pitchFamily="34" charset="-122"/>
            </a:endParaRPr>
          </a:p>
          <a:p>
            <a:pPr lvl="1"/>
            <a:r>
              <a:rPr lang="zh-CN" altLang="en-US" sz="1800" kern="0" dirty="0">
                <a:latin typeface="微软雅黑" panose="020B0503020204020204" pitchFamily="34" charset="-122"/>
                <a:ea typeface="微软雅黑" panose="020B0503020204020204" pitchFamily="34" charset="-122"/>
              </a:rPr>
              <a:t>事务</a:t>
            </a:r>
            <a:r>
              <a:rPr lang="fr-FR" altLang="zh-CN" sz="1800" kern="0" dirty="0">
                <a:latin typeface="微软雅黑" panose="020B0503020204020204" pitchFamily="34" charset="-122"/>
                <a:ea typeface="微软雅黑" panose="020B0503020204020204" pitchFamily="34" charset="-122"/>
              </a:rPr>
              <a:t>A</a:t>
            </a:r>
            <a:r>
              <a:rPr lang="zh-CN" altLang="en-US" sz="1800" kern="0" dirty="0">
                <a:latin typeface="微软雅黑" panose="020B0503020204020204" pitchFamily="34" charset="-122"/>
                <a:ea typeface="微软雅黑" panose="020B0503020204020204" pitchFamily="34" charset="-122"/>
              </a:rPr>
              <a:t>尝试更新余额为</a:t>
            </a:r>
            <a:r>
              <a:rPr lang="en-US" altLang="zh-CN" sz="1800" kern="0" dirty="0">
                <a:latin typeface="微软雅黑" panose="020B0503020204020204" pitchFamily="34" charset="-122"/>
                <a:ea typeface="微软雅黑" panose="020B0503020204020204" pitchFamily="34" charset="-122"/>
              </a:rPr>
              <a:t>200</a:t>
            </a:r>
            <a:r>
              <a:rPr lang="zh-CN" altLang="en-US" sz="1800" kern="0" dirty="0">
                <a:latin typeface="微软雅黑" panose="020B0503020204020204" pitchFamily="34" charset="-122"/>
                <a:ea typeface="微软雅黑" panose="020B0503020204020204" pitchFamily="34" charset="-122"/>
              </a:rPr>
              <a:t>元 </a:t>
            </a:r>
            <a:endParaRPr lang="en-US" altLang="zh-CN" sz="1800" kern="0" dirty="0">
              <a:latin typeface="微软雅黑" panose="020B0503020204020204" pitchFamily="34" charset="-122"/>
              <a:ea typeface="微软雅黑" panose="020B0503020204020204" pitchFamily="34" charset="-122"/>
            </a:endParaRPr>
          </a:p>
          <a:p>
            <a:pPr lvl="1"/>
            <a:r>
              <a:rPr lang="zh-CN" altLang="zh-CN" sz="1800" dirty="0">
                <a:latin typeface="微软雅黑" panose="020B0503020204020204" pitchFamily="34" charset="-122"/>
                <a:ea typeface="微软雅黑" panose="020B0503020204020204" pitchFamily="34" charset="-122"/>
              </a:rPr>
              <a:t>事务</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尝试更新余额为</a:t>
            </a:r>
            <a:r>
              <a:rPr lang="en-US" altLang="zh-CN" sz="1800" dirty="0">
                <a:latin typeface="微软雅黑" panose="020B0503020204020204" pitchFamily="34" charset="-122"/>
                <a:ea typeface="微软雅黑" panose="020B0503020204020204" pitchFamily="34" charset="-122"/>
              </a:rPr>
              <a:t>0</a:t>
            </a:r>
            <a:r>
              <a:rPr lang="zh-CN" altLang="zh-CN" sz="1800" dirty="0">
                <a:latin typeface="微软雅黑" panose="020B0503020204020204" pitchFamily="34" charset="-122"/>
                <a:ea typeface="微软雅黑" panose="020B0503020204020204" pitchFamily="34" charset="-122"/>
              </a:rPr>
              <a:t>元 </a:t>
            </a:r>
            <a:endParaRPr lang="en-US" altLang="zh-CN"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5AB6DCD-D2CC-6BC0-87E8-EA21D7FFAFD4}"/>
              </a:ext>
            </a:extLst>
          </p:cNvPr>
          <p:cNvPicPr>
            <a:picLocks noChangeAspect="1"/>
          </p:cNvPicPr>
          <p:nvPr/>
        </p:nvPicPr>
        <p:blipFill>
          <a:blip r:embed="rId2"/>
          <a:stretch>
            <a:fillRect/>
          </a:stretch>
        </p:blipFill>
        <p:spPr>
          <a:xfrm>
            <a:off x="3036651" y="4032738"/>
            <a:ext cx="6131718" cy="2431569"/>
          </a:xfrm>
          <a:prstGeom prst="rect">
            <a:avLst/>
          </a:prstGeom>
        </p:spPr>
      </p:pic>
    </p:spTree>
    <p:extLst>
      <p:ext uri="{BB962C8B-B14F-4D97-AF65-F5344CB8AC3E}">
        <p14:creationId xmlns:p14="http://schemas.microsoft.com/office/powerpoint/2010/main" val="4242793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24912DCF-CB96-4384-BC59-EA5FE672D7AC}"/>
              </a:ext>
            </a:extLst>
          </p:cNvPr>
          <p:cNvSpPr/>
          <p:nvPr/>
        </p:nvSpPr>
        <p:spPr bwMode="auto">
          <a:xfrm>
            <a:off x="1045820" y="1022531"/>
            <a:ext cx="10100361" cy="500538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16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dirty="0">
                <a:latin typeface="微软雅黑" panose="020B0503020204020204" pitchFamily="82" charset="2"/>
                <a:ea typeface="微软雅黑" panose="020B0503020204020204" pitchFamily="82" charset="2"/>
              </a:rPr>
              <a:t>隔离性 </a:t>
            </a:r>
            <a:endParaRPr lang="zh-CN" altLang="en-US" sz="36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45819" y="1022531"/>
            <a:ext cx="9671539" cy="4709931"/>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事</a:t>
            </a:r>
            <a:r>
              <a:rPr lang="zh-CN" altLang="zh-CN" sz="2000" b="1" dirty="0">
                <a:solidFill>
                  <a:srgbClr val="6F1787"/>
                </a:solidFill>
                <a:latin typeface="微软雅黑" panose="020B0503020204020204" pitchFamily="34" charset="-122"/>
                <a:ea typeface="微软雅黑" panose="020B0503020204020204" pitchFamily="34" charset="-122"/>
              </a:rPr>
              <a:t>务的隔离性是指多个事务在并发执行的过程中所得到的结果，和</a:t>
            </a:r>
            <a:r>
              <a:rPr lang="zh-CN" altLang="en-US" sz="2000" b="1" dirty="0">
                <a:solidFill>
                  <a:srgbClr val="6F1787"/>
                </a:solidFill>
                <a:latin typeface="微软雅黑" panose="020B0503020204020204" pitchFamily="34" charset="-122"/>
                <a:ea typeface="微软雅黑" panose="020B0503020204020204" pitchFamily="34" charset="-122"/>
              </a:rPr>
              <a:t>某种</a:t>
            </a:r>
            <a:r>
              <a:rPr lang="zh-CN" altLang="zh-CN" sz="2000" b="1" dirty="0">
                <a:solidFill>
                  <a:srgbClr val="6F1787"/>
                </a:solidFill>
                <a:latin typeface="微软雅黑" panose="020B0503020204020204" pitchFamily="34" charset="-122"/>
                <a:ea typeface="微软雅黑" panose="020B0503020204020204" pitchFamily="34" charset="-122"/>
              </a:rPr>
              <a:t>串行执行得到的结果是一致的，保证了事务并发处理中事务的正确性。</a:t>
            </a:r>
            <a:endParaRPr lang="en-US" altLang="zh-CN" sz="2000" b="1" dirty="0">
              <a:solidFill>
                <a:srgbClr val="6F1787"/>
              </a:solidFill>
              <a:latin typeface="微软雅黑" panose="020B0503020204020204" pitchFamily="34" charset="-122"/>
              <a:ea typeface="微软雅黑" panose="020B0503020204020204" pitchFamily="34" charset="-122"/>
            </a:endParaRPr>
          </a:p>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并发控制是实现事务隔离性的手段</a:t>
            </a:r>
            <a:r>
              <a:rPr lang="zh-CN" altLang="en-US" sz="2000" b="1" dirty="0">
                <a:solidFill>
                  <a:srgbClr val="6F1787"/>
                </a:solidFill>
                <a:latin typeface="微软雅黑" panose="020B0503020204020204" pitchFamily="34" charset="-122"/>
                <a:ea typeface="微软雅黑" panose="020B0503020204020204" pitchFamily="34" charset="-122"/>
              </a:rPr>
              <a:t>。</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并发控制的目标和基本实现原理</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串行调度（</a:t>
            </a:r>
            <a:r>
              <a:rPr lang="en-US" altLang="zh-CN" sz="1800" dirty="0">
                <a:latin typeface="微软雅黑" panose="020B0503020204020204" pitchFamily="34" charset="-122"/>
                <a:ea typeface="微软雅黑" panose="020B0503020204020204" pitchFamily="34" charset="-122"/>
              </a:rPr>
              <a:t>serial schedule</a:t>
            </a:r>
            <a:r>
              <a:rPr lang="zh-CN" altLang="en-US" sz="1800" dirty="0">
                <a:latin typeface="微软雅黑" panose="020B0503020204020204" pitchFamily="34" charset="-122"/>
                <a:ea typeface="微软雅黑" panose="020B0503020204020204" pitchFamily="34" charset="-122"/>
              </a:rPr>
              <a:t>）：慢、资源浪费</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可串行化调度（</a:t>
            </a:r>
            <a:r>
              <a:rPr lang="en" altLang="zh-CN" sz="1800" dirty="0">
                <a:latin typeface="微软雅黑" panose="020B0503020204020204" pitchFamily="34" charset="-122"/>
                <a:ea typeface="微软雅黑" panose="020B0503020204020204" pitchFamily="34" charset="-122"/>
              </a:rPr>
              <a:t>serializability</a:t>
            </a:r>
            <a:r>
              <a:rPr lang="zh-CN" altLang="en-US" sz="1800" dirty="0">
                <a:latin typeface="微软雅黑" panose="020B0503020204020204" pitchFamily="34" charset="-122"/>
                <a:ea typeface="微软雅黑" panose="020B0503020204020204" pitchFamily="34" charset="-122"/>
              </a:rPr>
              <a:t>）：快、并发调度，但需要避免冲突</a:t>
            </a:r>
            <a:endParaRPr lang="en-US" altLang="zh-CN" sz="1800" dirty="0">
              <a:latin typeface="微软雅黑" panose="020B0503020204020204" pitchFamily="34" charset="-122"/>
              <a:ea typeface="微软雅黑" panose="020B0503020204020204" pitchFamily="34" charset="-122"/>
            </a:endParaRPr>
          </a:p>
          <a:p>
            <a:pPr lvl="3">
              <a:lnSpc>
                <a:spcPct val="150000"/>
              </a:lnSpc>
            </a:pP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终态可串行化调度（</a:t>
            </a:r>
            <a:r>
              <a:rPr lang="en" altLang="zh-CN" sz="1800" dirty="0">
                <a:effectLst>
                  <a:outerShdw dist="38100" sx="1000" sy="1000" algn="tl">
                    <a:srgbClr val="C0C0C0"/>
                  </a:outerShdw>
                </a:effectLst>
                <a:latin typeface="微软雅黑" panose="020B0503020204020204" pitchFamily="34" charset="-122"/>
                <a:ea typeface="微软雅黑" panose="020B0503020204020204" pitchFamily="34" charset="-122"/>
              </a:rPr>
              <a:t>final state serializability</a:t>
            </a:r>
            <a:r>
              <a:rPr lang="zh-CN" altLang="en" sz="1800" dirty="0">
                <a:effectLst>
                  <a:outerShdw dist="38100" sx="1000" sy="1000" algn="tl">
                    <a:srgbClr val="C0C0C0"/>
                  </a:outerShdw>
                </a:effectLst>
                <a:latin typeface="微软雅黑" panose="020B0503020204020204" pitchFamily="34" charset="-122"/>
                <a:ea typeface="微软雅黑" panose="020B0503020204020204" pitchFamily="34" charset="-122"/>
              </a:rPr>
              <a:t>）</a:t>
            </a:r>
            <a:endParaRPr lang="en-US" altLang="zh-CN" sz="1800" dirty="0">
              <a:effectLst>
                <a:outerShdw dist="38100" sx="1000" sy="1000" algn="tl">
                  <a:srgbClr val="C0C0C0"/>
                </a:outerShdw>
              </a:effectLst>
              <a:latin typeface="微软雅黑" panose="020B0503020204020204" pitchFamily="34" charset="-122"/>
              <a:ea typeface="微软雅黑" panose="020B0503020204020204" pitchFamily="34" charset="-122"/>
            </a:endParaRPr>
          </a:p>
          <a:p>
            <a:pPr lvl="3">
              <a:lnSpc>
                <a:spcPct val="150000"/>
              </a:lnSpc>
            </a:pP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冲突可串行化调度（</a:t>
            </a:r>
            <a:r>
              <a:rPr lang="en-US" altLang="zh-CN" sz="1800" dirty="0">
                <a:effectLst>
                  <a:outerShdw dist="38100" sx="1000" sy="1000" algn="tl">
                    <a:srgbClr val="C0C0C0"/>
                  </a:outerShdw>
                </a:effectLst>
                <a:latin typeface="微软雅黑" panose="020B0503020204020204" pitchFamily="34" charset="-122"/>
                <a:ea typeface="微软雅黑" panose="020B0503020204020204" pitchFamily="34" charset="-122"/>
              </a:rPr>
              <a:t>conflict</a:t>
            </a: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 </a:t>
            </a:r>
            <a:r>
              <a:rPr lang="en" altLang="zh-CN" sz="1800" dirty="0">
                <a:effectLst>
                  <a:outerShdw dist="38100" sx="1000" sy="1000" algn="tl">
                    <a:srgbClr val="C0C0C0"/>
                  </a:outerShdw>
                </a:effectLst>
                <a:latin typeface="微软雅黑" panose="020B0503020204020204" pitchFamily="34" charset="-122"/>
                <a:ea typeface="微软雅黑" panose="020B0503020204020204" pitchFamily="34" charset="-122"/>
              </a:rPr>
              <a:t>serializability</a:t>
            </a: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a:t>
            </a:r>
            <a:endParaRPr lang="en-US" altLang="zh-CN" sz="1800" dirty="0">
              <a:effectLst>
                <a:outerShdw dist="38100" sx="1000" sy="1000" algn="tl">
                  <a:srgbClr val="C0C0C0"/>
                </a:outerShdw>
              </a:effectLst>
              <a:latin typeface="微软雅黑" panose="020B0503020204020204" pitchFamily="34" charset="-122"/>
              <a:ea typeface="微软雅黑" panose="020B0503020204020204" pitchFamily="34" charset="-122"/>
            </a:endParaRPr>
          </a:p>
          <a:p>
            <a:pPr lvl="3">
              <a:lnSpc>
                <a:spcPct val="150000"/>
              </a:lnSpc>
            </a:pP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视图可串行化调度（</a:t>
            </a:r>
            <a:r>
              <a:rPr lang="en-US" altLang="zh-CN" sz="1800" dirty="0">
                <a:effectLst>
                  <a:outerShdw dist="38100" sx="1000" sy="1000" algn="tl">
                    <a:srgbClr val="C0C0C0"/>
                  </a:outerShdw>
                </a:effectLst>
                <a:latin typeface="微软雅黑" panose="020B0503020204020204" pitchFamily="34" charset="-122"/>
                <a:ea typeface="微软雅黑" panose="020B0503020204020204" pitchFamily="34" charset="-122"/>
              </a:rPr>
              <a:t>view</a:t>
            </a: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 </a:t>
            </a:r>
            <a:r>
              <a:rPr lang="en" altLang="zh-CN" sz="1800" dirty="0">
                <a:effectLst>
                  <a:outerShdw dist="38100" sx="1000" sy="1000" algn="tl">
                    <a:srgbClr val="C0C0C0"/>
                  </a:outerShdw>
                </a:effectLst>
                <a:latin typeface="微软雅黑" panose="020B0503020204020204" pitchFamily="34" charset="-122"/>
                <a:ea typeface="微软雅黑" panose="020B0503020204020204" pitchFamily="34" charset="-122"/>
              </a:rPr>
              <a:t>serializability</a:t>
            </a:r>
            <a:r>
              <a:rPr lang="zh-CN" altLang="en-US" sz="1800" dirty="0">
                <a:effectLst>
                  <a:outerShdw dist="38100" sx="1000" sy="1000" algn="tl">
                    <a:srgbClr val="C0C0C0"/>
                  </a:outerShdw>
                </a:effectLst>
                <a:latin typeface="微软雅黑" panose="020B0503020204020204" pitchFamily="34" charset="-122"/>
                <a:ea typeface="微软雅黑" panose="020B0503020204020204" pitchFamily="34" charset="-122"/>
              </a:rPr>
              <a:t>）</a:t>
            </a:r>
            <a:endParaRPr lang="en-US" altLang="zh-CN" sz="1800" dirty="0">
              <a:effectLst>
                <a:outerShdw dist="38100" sx="1000" sy="1000" algn="tl">
                  <a:srgbClr val="C0C0C0"/>
                </a:outerShdw>
              </a:effectLst>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事务的</a:t>
            </a:r>
            <a:r>
              <a:rPr lang="zh-CN" altLang="en-US" sz="1800" dirty="0">
                <a:latin typeface="微软雅黑" panose="020B0503020204020204" pitchFamily="34" charset="-122"/>
                <a:ea typeface="微软雅黑" panose="020B0503020204020204" pitchFamily="34" charset="-122"/>
              </a:rPr>
              <a:t>四大隔离级别实现机制</a:t>
            </a:r>
            <a:r>
              <a:rPr lang="en-US" altLang="zh-CN" sz="1800" dirty="0">
                <a:latin typeface="微软雅黑" panose="020B0503020204020204" pitchFamily="34" charset="-122"/>
                <a:ea typeface="微软雅黑" panose="020B0503020204020204" pitchFamily="34" charset="-122"/>
                <a:sym typeface="Wingdings" pitchFamily="2" charset="2"/>
              </a:rPr>
              <a:t></a:t>
            </a:r>
            <a:r>
              <a:rPr lang="zh-CN" altLang="en-US" sz="1800" dirty="0">
                <a:latin typeface="微软雅黑" panose="020B0503020204020204" pitchFamily="34" charset="-122"/>
                <a:ea typeface="微软雅黑" panose="020B0503020204020204" pitchFamily="34" charset="-122"/>
              </a:rPr>
              <a:t>第八章并发控制的具体算法</a:t>
            </a:r>
            <a:endParaRPr lang="zh-CN" altLang="zh-CN"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3122320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2">
            <a:extLst>
              <a:ext uri="{FF2B5EF4-FFF2-40B4-BE49-F238E27FC236}">
                <a16:creationId xmlns:a16="http://schemas.microsoft.com/office/drawing/2014/main" id="{C89EB688-B78B-438F-B1B2-661638133A3D}"/>
              </a:ext>
            </a:extLst>
          </p:cNvPr>
          <p:cNvSpPr/>
          <p:nvPr/>
        </p:nvSpPr>
        <p:spPr>
          <a:xfrm>
            <a:off x="629405" y="3094352"/>
            <a:ext cx="2960951" cy="1086439"/>
          </a:xfrm>
          <a:prstGeom prst="roundRect">
            <a:avLst>
              <a:gd name="adj" fmla="val 10000"/>
            </a:avLst>
          </a:prstGeom>
          <a:ln>
            <a:gradFill>
              <a:gsLst>
                <a:gs pos="0">
                  <a:srgbClr val="3333CC"/>
                </a:gs>
                <a:gs pos="100000">
                  <a:srgbClr val="6F1787"/>
                </a:gs>
              </a:gsLst>
              <a:lin ang="5400000" scaled="1"/>
            </a:gradFill>
            <a:prstDash val="sysDot"/>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endParaRPr lang="zh-CN" altLang="en-US" sz="1600" dirty="0">
              <a:latin typeface="微软雅黑" panose="020B0503020204020204" pitchFamily="34" charset="-122"/>
              <a:ea typeface="微软雅黑" panose="020B0503020204020204" pitchFamily="34" charset="-122"/>
            </a:endParaRPr>
          </a:p>
        </p:txBody>
      </p:sp>
      <p:sp>
        <p:nvSpPr>
          <p:cNvPr id="16" name="圆角矩形 12">
            <a:extLst>
              <a:ext uri="{FF2B5EF4-FFF2-40B4-BE49-F238E27FC236}">
                <a16:creationId xmlns:a16="http://schemas.microsoft.com/office/drawing/2014/main" id="{35BA5722-5A10-46CF-B13C-E0B9A7514FB7}"/>
              </a:ext>
            </a:extLst>
          </p:cNvPr>
          <p:cNvSpPr/>
          <p:nvPr/>
        </p:nvSpPr>
        <p:spPr>
          <a:xfrm flipH="1">
            <a:off x="5632520" y="1052741"/>
            <a:ext cx="4211195" cy="1086439"/>
          </a:xfrm>
          <a:prstGeom prst="roundRect">
            <a:avLst>
              <a:gd name="adj" fmla="val 10000"/>
            </a:avLst>
          </a:prstGeom>
          <a:ln>
            <a:gradFill>
              <a:gsLst>
                <a:gs pos="0">
                  <a:srgbClr val="3333CC"/>
                </a:gs>
                <a:gs pos="100000">
                  <a:srgbClr val="6F1787"/>
                </a:gs>
              </a:gsLst>
              <a:lin ang="5400000" scaled="1"/>
            </a:gradFill>
            <a:prstDash val="sysDot"/>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endParaRPr lang="zh-CN" altLang="en-US" sz="1600" dirty="0">
              <a:latin typeface="微软雅黑" panose="020B0503020204020204" pitchFamily="34" charset="-122"/>
              <a:ea typeface="微软雅黑" panose="020B0503020204020204" pitchFamily="34" charset="-122"/>
            </a:endParaRPr>
          </a:p>
        </p:txBody>
      </p:sp>
      <p:sp>
        <p:nvSpPr>
          <p:cNvPr id="17" name="圆角矩形 12">
            <a:extLst>
              <a:ext uri="{FF2B5EF4-FFF2-40B4-BE49-F238E27FC236}">
                <a16:creationId xmlns:a16="http://schemas.microsoft.com/office/drawing/2014/main" id="{F533A338-B368-4AC4-B8D8-C12C5E800C82}"/>
              </a:ext>
            </a:extLst>
          </p:cNvPr>
          <p:cNvSpPr/>
          <p:nvPr/>
        </p:nvSpPr>
        <p:spPr>
          <a:xfrm>
            <a:off x="8362124" y="3094352"/>
            <a:ext cx="2960951" cy="1086439"/>
          </a:xfrm>
          <a:prstGeom prst="roundRect">
            <a:avLst>
              <a:gd name="adj" fmla="val 10000"/>
            </a:avLst>
          </a:prstGeom>
          <a:ln>
            <a:gradFill>
              <a:gsLst>
                <a:gs pos="0">
                  <a:srgbClr val="3333CC"/>
                </a:gs>
                <a:gs pos="100000">
                  <a:srgbClr val="6F1787"/>
                </a:gs>
              </a:gsLst>
              <a:lin ang="5400000" scaled="1"/>
            </a:gradFill>
            <a:prstDash val="sysDot"/>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endParaRPr lang="zh-CN" altLang="en-US" sz="1600" dirty="0">
              <a:latin typeface="微软雅黑" panose="020B0503020204020204" pitchFamily="34" charset="-122"/>
              <a:ea typeface="微软雅黑" panose="020B0503020204020204" pitchFamily="34" charset="-122"/>
            </a:endParaRPr>
          </a:p>
        </p:txBody>
      </p:sp>
      <p:sp>
        <p:nvSpPr>
          <p:cNvPr id="18" name="圆角矩形 12">
            <a:extLst>
              <a:ext uri="{FF2B5EF4-FFF2-40B4-BE49-F238E27FC236}">
                <a16:creationId xmlns:a16="http://schemas.microsoft.com/office/drawing/2014/main" id="{23C9D3BB-A39D-423B-AB5B-3896752BF3BB}"/>
              </a:ext>
            </a:extLst>
          </p:cNvPr>
          <p:cNvSpPr/>
          <p:nvPr/>
        </p:nvSpPr>
        <p:spPr>
          <a:xfrm>
            <a:off x="6462952" y="5476722"/>
            <a:ext cx="3314094" cy="1086439"/>
          </a:xfrm>
          <a:prstGeom prst="roundRect">
            <a:avLst>
              <a:gd name="adj" fmla="val 10000"/>
            </a:avLst>
          </a:prstGeom>
          <a:ln>
            <a:gradFill>
              <a:gsLst>
                <a:gs pos="0">
                  <a:srgbClr val="3333CC"/>
                </a:gs>
                <a:gs pos="100000">
                  <a:srgbClr val="6F1787"/>
                </a:gs>
              </a:gsLst>
              <a:lin ang="5400000" scaled="1"/>
            </a:gradFill>
            <a:prstDash val="sysDot"/>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lvl="0"/>
            <a:endParaRPr lang="zh-CN" altLang="en-US" sz="1600"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1006833C-6AA6-CE9B-4BFC-DEB63B761B1E}"/>
              </a:ext>
            </a:extLst>
          </p:cNvPr>
          <p:cNvSpPr>
            <a:spLocks noGrp="1"/>
          </p:cNvSpPr>
          <p:nvPr>
            <p:ph type="sldNum" sz="quarter" idx="10"/>
          </p:nvPr>
        </p:nvSpPr>
        <p:spPr/>
        <p:txBody>
          <a:bodyPr/>
          <a:lstStyle/>
          <a:p>
            <a:fld id="{87BBDC00-B9E2-4EFD-9306-2934E87247C6}" type="slidenum">
              <a:rPr lang="zh-CN" altLang="en-US" smtClean="0"/>
              <a:pPr/>
              <a:t>17</a:t>
            </a:fld>
            <a:endParaRPr lang="zh-CN" altLang="en-US"/>
          </a:p>
        </p:txBody>
      </p:sp>
      <p:sp>
        <p:nvSpPr>
          <p:cNvPr id="3" name="标题 2">
            <a:extLst>
              <a:ext uri="{FF2B5EF4-FFF2-40B4-BE49-F238E27FC236}">
                <a16:creationId xmlns:a16="http://schemas.microsoft.com/office/drawing/2014/main" id="{B1D389ED-6B69-C0B0-D758-D1A042843CB2}"/>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事务特性总结</a:t>
            </a:r>
          </a:p>
        </p:txBody>
      </p:sp>
      <p:sp>
        <p:nvSpPr>
          <p:cNvPr id="5" name="页脚占位符 4">
            <a:extLst>
              <a:ext uri="{FF2B5EF4-FFF2-40B4-BE49-F238E27FC236}">
                <a16:creationId xmlns:a16="http://schemas.microsoft.com/office/drawing/2014/main" id="{45129F98-FDCD-AB6D-58AA-52143C9B928D}"/>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graphicFrame>
        <p:nvGraphicFramePr>
          <p:cNvPr id="6" name="图示 5">
            <a:extLst>
              <a:ext uri="{FF2B5EF4-FFF2-40B4-BE49-F238E27FC236}">
                <a16:creationId xmlns:a16="http://schemas.microsoft.com/office/drawing/2014/main" id="{36AE7FE2-3431-69BD-C64B-83D4BA09D3BE}"/>
              </a:ext>
            </a:extLst>
          </p:cNvPr>
          <p:cNvGraphicFramePr/>
          <p:nvPr>
            <p:extLst>
              <p:ext uri="{D42A27DB-BD31-4B8C-83A1-F6EECF244321}">
                <p14:modId xmlns:p14="http://schemas.microsoft.com/office/powerpoint/2010/main" val="2452757485"/>
              </p:ext>
            </p:extLst>
          </p:nvPr>
        </p:nvGraphicFramePr>
        <p:xfrm>
          <a:off x="1910027" y="98518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527529D8-7CC1-4FD7-699C-DA9EB2A9AD0E}"/>
              </a:ext>
            </a:extLst>
          </p:cNvPr>
          <p:cNvSpPr txBox="1"/>
          <p:nvPr/>
        </p:nvSpPr>
        <p:spPr>
          <a:xfrm>
            <a:off x="7112309" y="1284527"/>
            <a:ext cx="2280934" cy="584775"/>
          </a:xfrm>
          <a:prstGeom prst="rect">
            <a:avLst/>
          </a:prstGeom>
          <a:noFill/>
        </p:spPr>
        <p:txBody>
          <a:bodyPr wrap="square" rtlCol="0">
            <a:spAutoFit/>
          </a:bodyPr>
          <a:lstStyle/>
          <a:p>
            <a:r>
              <a:rPr kumimoji="1" lang="en-US" altLang="zh-CN" sz="1600" dirty="0">
                <a:solidFill>
                  <a:prstClr val="black"/>
                </a:solidFill>
                <a:latin typeface="微软雅黑" panose="020B0503020204020204" pitchFamily="34" charset="-122"/>
                <a:ea typeface="微软雅黑" panose="020B0503020204020204" pitchFamily="34" charset="-122"/>
              </a:rPr>
              <a:t>Atomicity</a:t>
            </a:r>
            <a:r>
              <a:rPr kumimoji="1" lang="zh-CN" altLang="en-US" sz="1600" dirty="0">
                <a:solidFill>
                  <a:prstClr val="black"/>
                </a:solidFill>
                <a:latin typeface="微软雅黑" panose="020B0503020204020204" pitchFamily="34" charset="-122"/>
                <a:ea typeface="微软雅黑" panose="020B0503020204020204" pitchFamily="34" charset="-122"/>
              </a:rPr>
              <a:t> 原子性</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Undo</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log</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回滚日志</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654A62E8-0A9D-BE97-4C9A-A3E4559AAE7A}"/>
              </a:ext>
            </a:extLst>
          </p:cNvPr>
          <p:cNvSpPr txBox="1"/>
          <p:nvPr/>
        </p:nvSpPr>
        <p:spPr>
          <a:xfrm>
            <a:off x="822873" y="3331327"/>
            <a:ext cx="2486039" cy="584775"/>
          </a:xfrm>
          <a:prstGeom prst="rect">
            <a:avLst/>
          </a:prstGeom>
          <a:noFill/>
        </p:spPr>
        <p:txBody>
          <a:bodyPr wrap="square" rtlCol="0">
            <a:spAutoFit/>
          </a:bodyPr>
          <a:lstStyle/>
          <a:p>
            <a:r>
              <a:rPr kumimoji="1" lang="en-US" altLang="zh-CN" sz="1600" dirty="0">
                <a:solidFill>
                  <a:prstClr val="black"/>
                </a:solidFill>
                <a:latin typeface="微软雅黑" panose="020B0503020204020204" pitchFamily="34" charset="-122"/>
                <a:ea typeface="微软雅黑" panose="020B0503020204020204" pitchFamily="34" charset="-122"/>
              </a:rPr>
              <a:t>Durability</a:t>
            </a:r>
            <a:r>
              <a:rPr kumimoji="1" lang="zh-CN" altLang="en-US" sz="1600" dirty="0">
                <a:solidFill>
                  <a:prstClr val="black"/>
                </a:solidFill>
                <a:latin typeface="微软雅黑" panose="020B0503020204020204" pitchFamily="34" charset="-122"/>
                <a:ea typeface="微软雅黑" panose="020B0503020204020204" pitchFamily="34" charset="-122"/>
              </a:rPr>
              <a:t> 持久性</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a:t>
            </a:r>
            <a:endPar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endParaRPr>
          </a:p>
          <a:p>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Redo</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log</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重做日志</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CCF4877-304C-FB3A-5989-F667C95C6D25}"/>
              </a:ext>
            </a:extLst>
          </p:cNvPr>
          <p:cNvSpPr txBox="1"/>
          <p:nvPr/>
        </p:nvSpPr>
        <p:spPr>
          <a:xfrm>
            <a:off x="8621944" y="3347781"/>
            <a:ext cx="2519504" cy="584775"/>
          </a:xfrm>
          <a:prstGeom prst="rect">
            <a:avLst/>
          </a:prstGeom>
          <a:noFill/>
        </p:spPr>
        <p:txBody>
          <a:bodyPr wrap="square" rtlCol="0">
            <a:spAutoFit/>
          </a:bodyPr>
          <a:lstStyle/>
          <a:p>
            <a:r>
              <a:rPr kumimoji="1" lang="en-US" altLang="zh-CN" sz="1600" dirty="0">
                <a:solidFill>
                  <a:prstClr val="black"/>
                </a:solidFill>
                <a:latin typeface="微软雅黑" panose="020B0503020204020204" pitchFamily="34" charset="-122"/>
                <a:ea typeface="微软雅黑" panose="020B0503020204020204" pitchFamily="34" charset="-122"/>
              </a:rPr>
              <a:t>Consistency</a:t>
            </a:r>
            <a:r>
              <a:rPr kumimoji="1" lang="zh-CN" altLang="en-US" sz="1600" dirty="0">
                <a:solidFill>
                  <a:prstClr val="black"/>
                </a:solidFill>
                <a:latin typeface="微软雅黑" panose="020B0503020204020204" pitchFamily="34" charset="-122"/>
                <a:ea typeface="微软雅黑" panose="020B0503020204020204" pitchFamily="34" charset="-122"/>
              </a:rPr>
              <a:t> 一致性</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 </a:t>
            </a:r>
            <a:endPar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endParaRPr>
          </a:p>
          <a:p>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完整性约束</a:t>
            </a:r>
            <a:r>
              <a:rPr kumimoji="1" lang="en-US" altLang="zh-CN" sz="1600" dirty="0">
                <a:solidFill>
                  <a:prstClr val="black"/>
                </a:solidFill>
                <a:latin typeface="微软雅黑" panose="020B0503020204020204" pitchFamily="34" charset="-122"/>
                <a:ea typeface="微软雅黑" panose="020B0503020204020204" pitchFamily="34" charset="-122"/>
                <a:sym typeface="Wingdings" pitchFamily="2" charset="2"/>
              </a:rPr>
              <a:t>+AID</a:t>
            </a:r>
            <a:r>
              <a:rPr kumimoji="1" lang="zh-CN" altLang="en-US" sz="1600" dirty="0">
                <a:solidFill>
                  <a:prstClr val="black"/>
                </a:solidFill>
                <a:latin typeface="微软雅黑" panose="020B0503020204020204" pitchFamily="34" charset="-122"/>
                <a:ea typeface="微软雅黑" panose="020B0503020204020204" pitchFamily="34" charset="-122"/>
                <a:sym typeface="Wingdings" pitchFamily="2" charset="2"/>
              </a:rPr>
              <a:t>技术</a:t>
            </a:r>
            <a:endParaRPr kumimoji="1"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E9ABBB48-52CB-8A11-BD48-16A8A8973ADB}"/>
              </a:ext>
            </a:extLst>
          </p:cNvPr>
          <p:cNvPicPr>
            <a:picLocks noChangeAspect="1"/>
          </p:cNvPicPr>
          <p:nvPr/>
        </p:nvPicPr>
        <p:blipFill>
          <a:blip r:embed="rId7"/>
          <a:stretch>
            <a:fillRect/>
          </a:stretch>
        </p:blipFill>
        <p:spPr>
          <a:xfrm>
            <a:off x="9904497" y="4434219"/>
            <a:ext cx="2014983" cy="2014983"/>
          </a:xfrm>
          <a:prstGeom prst="rect">
            <a:avLst/>
          </a:prstGeom>
        </p:spPr>
      </p:pic>
      <p:graphicFrame>
        <p:nvGraphicFramePr>
          <p:cNvPr id="11" name="表格 10">
            <a:extLst>
              <a:ext uri="{FF2B5EF4-FFF2-40B4-BE49-F238E27FC236}">
                <a16:creationId xmlns:a16="http://schemas.microsoft.com/office/drawing/2014/main" id="{2D0C37BD-2C38-B836-FE87-D5D9E1CD180F}"/>
              </a:ext>
            </a:extLst>
          </p:cNvPr>
          <p:cNvGraphicFramePr>
            <a:graphicFrameLocks noGrp="1"/>
          </p:cNvGraphicFramePr>
          <p:nvPr>
            <p:extLst>
              <p:ext uri="{D42A27DB-BD31-4B8C-83A1-F6EECF244321}">
                <p14:modId xmlns:p14="http://schemas.microsoft.com/office/powerpoint/2010/main" val="503604860"/>
              </p:ext>
            </p:extLst>
          </p:nvPr>
        </p:nvGraphicFramePr>
        <p:xfrm>
          <a:off x="56742" y="4649683"/>
          <a:ext cx="4018299" cy="1698795"/>
        </p:xfrm>
        <a:graphic>
          <a:graphicData uri="http://schemas.openxmlformats.org/drawingml/2006/table">
            <a:tbl>
              <a:tblPr firstRow="1" firstCol="1" bandRow="1"/>
              <a:tblGrid>
                <a:gridCol w="1004575">
                  <a:extLst>
                    <a:ext uri="{9D8B030D-6E8A-4147-A177-3AD203B41FA5}">
                      <a16:colId xmlns:a16="http://schemas.microsoft.com/office/drawing/2014/main" val="2564442702"/>
                    </a:ext>
                  </a:extLst>
                </a:gridCol>
                <a:gridCol w="826075">
                  <a:extLst>
                    <a:ext uri="{9D8B030D-6E8A-4147-A177-3AD203B41FA5}">
                      <a16:colId xmlns:a16="http://schemas.microsoft.com/office/drawing/2014/main" val="4266429357"/>
                    </a:ext>
                  </a:extLst>
                </a:gridCol>
                <a:gridCol w="1183074">
                  <a:extLst>
                    <a:ext uri="{9D8B030D-6E8A-4147-A177-3AD203B41FA5}">
                      <a16:colId xmlns:a16="http://schemas.microsoft.com/office/drawing/2014/main" val="2492351176"/>
                    </a:ext>
                  </a:extLst>
                </a:gridCol>
                <a:gridCol w="1004575">
                  <a:extLst>
                    <a:ext uri="{9D8B030D-6E8A-4147-A177-3AD203B41FA5}">
                      <a16:colId xmlns:a16="http://schemas.microsoft.com/office/drawing/2014/main" val="2586732431"/>
                    </a:ext>
                  </a:extLst>
                </a:gridCol>
              </a:tblGrid>
              <a:tr h="339759">
                <a:tc>
                  <a:txBody>
                    <a:bodyPr/>
                    <a:lstStyle>
                      <a:lvl1pPr marL="0" algn="l" defTabSz="844083" rtl="0" eaLnBrk="1" latinLnBrk="0" hangingPunct="1">
                        <a:defRPr sz="1662" b="1" kern="1200">
                          <a:solidFill>
                            <a:schemeClr val="bg1"/>
                          </a:solidFill>
                          <a:latin typeface="Calibri" panose="020F0502020204030204"/>
                        </a:defRPr>
                      </a:lvl1pPr>
                      <a:lvl2pPr marL="422041" algn="l" defTabSz="844083" rtl="0" eaLnBrk="1" latinLnBrk="0" hangingPunct="1">
                        <a:defRPr sz="1662" b="1" kern="1200">
                          <a:solidFill>
                            <a:schemeClr val="bg1"/>
                          </a:solidFill>
                          <a:latin typeface="Calibri" panose="020F0502020204030204"/>
                        </a:defRPr>
                      </a:lvl2pPr>
                      <a:lvl3pPr marL="844083" algn="l" defTabSz="844083" rtl="0" eaLnBrk="1" latinLnBrk="0" hangingPunct="1">
                        <a:defRPr sz="1662" b="1" kern="1200">
                          <a:solidFill>
                            <a:schemeClr val="bg1"/>
                          </a:solidFill>
                          <a:latin typeface="Calibri" panose="020F0502020204030204"/>
                        </a:defRPr>
                      </a:lvl3pPr>
                      <a:lvl4pPr marL="1266124" algn="l" defTabSz="844083" rtl="0" eaLnBrk="1" latinLnBrk="0" hangingPunct="1">
                        <a:defRPr sz="1662" b="1" kern="1200">
                          <a:solidFill>
                            <a:schemeClr val="bg1"/>
                          </a:solidFill>
                          <a:latin typeface="Calibri" panose="020F0502020204030204"/>
                        </a:defRPr>
                      </a:lvl4pPr>
                      <a:lvl5pPr marL="1688165" algn="l" defTabSz="844083" rtl="0" eaLnBrk="1" latinLnBrk="0" hangingPunct="1">
                        <a:defRPr sz="1662" b="1" kern="1200">
                          <a:solidFill>
                            <a:schemeClr val="bg1"/>
                          </a:solidFill>
                          <a:latin typeface="Calibri" panose="020F0502020204030204"/>
                        </a:defRPr>
                      </a:lvl5pPr>
                      <a:lvl6pPr marL="2110207" algn="l" defTabSz="844083" rtl="0" eaLnBrk="1" latinLnBrk="0" hangingPunct="1">
                        <a:defRPr sz="1662" b="1" kern="1200">
                          <a:solidFill>
                            <a:schemeClr val="bg1"/>
                          </a:solidFill>
                          <a:latin typeface="Calibri" panose="020F0502020204030204"/>
                        </a:defRPr>
                      </a:lvl6pPr>
                      <a:lvl7pPr marL="2532248" algn="l" defTabSz="844083" rtl="0" eaLnBrk="1" latinLnBrk="0" hangingPunct="1">
                        <a:defRPr sz="1662" b="1" kern="1200">
                          <a:solidFill>
                            <a:schemeClr val="bg1"/>
                          </a:solidFill>
                          <a:latin typeface="Calibri" panose="020F0502020204030204"/>
                        </a:defRPr>
                      </a:lvl7pPr>
                      <a:lvl8pPr marL="2954289" algn="l" defTabSz="844083" rtl="0" eaLnBrk="1" latinLnBrk="0" hangingPunct="1">
                        <a:defRPr sz="1662" b="1" kern="1200">
                          <a:solidFill>
                            <a:schemeClr val="bg1"/>
                          </a:solidFill>
                          <a:latin typeface="Calibri" panose="020F0502020204030204"/>
                        </a:defRPr>
                      </a:lvl8pPr>
                      <a:lvl9pPr marL="3376331" algn="l" defTabSz="844083" rtl="0" eaLnBrk="1" latinLnBrk="0" hangingPunct="1">
                        <a:defRPr sz="1662" b="1" kern="1200">
                          <a:solidFill>
                            <a:schemeClr val="bg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隔离级别</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6350" cap="flat" cmpd="sng" algn="ctr">
                      <a:solidFill>
                        <a:srgbClr val="4472C4"/>
                      </a:solidFill>
                      <a:prstDash val="solid"/>
                      <a:miter lim="800000"/>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844083" rtl="0" eaLnBrk="1" latinLnBrk="0" hangingPunct="1">
                        <a:defRPr sz="1662" b="1" kern="1200">
                          <a:solidFill>
                            <a:schemeClr val="bg1"/>
                          </a:solidFill>
                          <a:latin typeface="Calibri" panose="020F0502020204030204"/>
                        </a:defRPr>
                      </a:lvl1pPr>
                      <a:lvl2pPr marL="422041" algn="l" defTabSz="844083" rtl="0" eaLnBrk="1" latinLnBrk="0" hangingPunct="1">
                        <a:defRPr sz="1662" b="1" kern="1200">
                          <a:solidFill>
                            <a:schemeClr val="bg1"/>
                          </a:solidFill>
                          <a:latin typeface="Calibri" panose="020F0502020204030204"/>
                        </a:defRPr>
                      </a:lvl2pPr>
                      <a:lvl3pPr marL="844083" algn="l" defTabSz="844083" rtl="0" eaLnBrk="1" latinLnBrk="0" hangingPunct="1">
                        <a:defRPr sz="1662" b="1" kern="1200">
                          <a:solidFill>
                            <a:schemeClr val="bg1"/>
                          </a:solidFill>
                          <a:latin typeface="Calibri" panose="020F0502020204030204"/>
                        </a:defRPr>
                      </a:lvl3pPr>
                      <a:lvl4pPr marL="1266124" algn="l" defTabSz="844083" rtl="0" eaLnBrk="1" latinLnBrk="0" hangingPunct="1">
                        <a:defRPr sz="1662" b="1" kern="1200">
                          <a:solidFill>
                            <a:schemeClr val="bg1"/>
                          </a:solidFill>
                          <a:latin typeface="Calibri" panose="020F0502020204030204"/>
                        </a:defRPr>
                      </a:lvl4pPr>
                      <a:lvl5pPr marL="1688165" algn="l" defTabSz="844083" rtl="0" eaLnBrk="1" latinLnBrk="0" hangingPunct="1">
                        <a:defRPr sz="1662" b="1" kern="1200">
                          <a:solidFill>
                            <a:schemeClr val="bg1"/>
                          </a:solidFill>
                          <a:latin typeface="Calibri" panose="020F0502020204030204"/>
                        </a:defRPr>
                      </a:lvl5pPr>
                      <a:lvl6pPr marL="2110207" algn="l" defTabSz="844083" rtl="0" eaLnBrk="1" latinLnBrk="0" hangingPunct="1">
                        <a:defRPr sz="1662" b="1" kern="1200">
                          <a:solidFill>
                            <a:schemeClr val="bg1"/>
                          </a:solidFill>
                          <a:latin typeface="Calibri" panose="020F0502020204030204"/>
                        </a:defRPr>
                      </a:lvl6pPr>
                      <a:lvl7pPr marL="2532248" algn="l" defTabSz="844083" rtl="0" eaLnBrk="1" latinLnBrk="0" hangingPunct="1">
                        <a:defRPr sz="1662" b="1" kern="1200">
                          <a:solidFill>
                            <a:schemeClr val="bg1"/>
                          </a:solidFill>
                          <a:latin typeface="Calibri" panose="020F0502020204030204"/>
                        </a:defRPr>
                      </a:lvl7pPr>
                      <a:lvl8pPr marL="2954289" algn="l" defTabSz="844083" rtl="0" eaLnBrk="1" latinLnBrk="0" hangingPunct="1">
                        <a:defRPr sz="1662" b="1" kern="1200">
                          <a:solidFill>
                            <a:schemeClr val="bg1"/>
                          </a:solidFill>
                          <a:latin typeface="Calibri" panose="020F0502020204030204"/>
                        </a:defRPr>
                      </a:lvl8pPr>
                      <a:lvl9pPr marL="3376331" algn="l" defTabSz="844083" rtl="0" eaLnBrk="1" latinLnBrk="0" hangingPunct="1">
                        <a:defRPr sz="1662" b="1" kern="1200">
                          <a:solidFill>
                            <a:schemeClr val="bg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脏读</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844083" rtl="0" eaLnBrk="1" latinLnBrk="0" hangingPunct="1">
                        <a:defRPr sz="1662" b="1" kern="1200">
                          <a:solidFill>
                            <a:schemeClr val="bg1"/>
                          </a:solidFill>
                          <a:latin typeface="Calibri" panose="020F0502020204030204"/>
                        </a:defRPr>
                      </a:lvl1pPr>
                      <a:lvl2pPr marL="422041" algn="l" defTabSz="844083" rtl="0" eaLnBrk="1" latinLnBrk="0" hangingPunct="1">
                        <a:defRPr sz="1662" b="1" kern="1200">
                          <a:solidFill>
                            <a:schemeClr val="bg1"/>
                          </a:solidFill>
                          <a:latin typeface="Calibri" panose="020F0502020204030204"/>
                        </a:defRPr>
                      </a:lvl2pPr>
                      <a:lvl3pPr marL="844083" algn="l" defTabSz="844083" rtl="0" eaLnBrk="1" latinLnBrk="0" hangingPunct="1">
                        <a:defRPr sz="1662" b="1" kern="1200">
                          <a:solidFill>
                            <a:schemeClr val="bg1"/>
                          </a:solidFill>
                          <a:latin typeface="Calibri" panose="020F0502020204030204"/>
                        </a:defRPr>
                      </a:lvl3pPr>
                      <a:lvl4pPr marL="1266124" algn="l" defTabSz="844083" rtl="0" eaLnBrk="1" latinLnBrk="0" hangingPunct="1">
                        <a:defRPr sz="1662" b="1" kern="1200">
                          <a:solidFill>
                            <a:schemeClr val="bg1"/>
                          </a:solidFill>
                          <a:latin typeface="Calibri" panose="020F0502020204030204"/>
                        </a:defRPr>
                      </a:lvl4pPr>
                      <a:lvl5pPr marL="1688165" algn="l" defTabSz="844083" rtl="0" eaLnBrk="1" latinLnBrk="0" hangingPunct="1">
                        <a:defRPr sz="1662" b="1" kern="1200">
                          <a:solidFill>
                            <a:schemeClr val="bg1"/>
                          </a:solidFill>
                          <a:latin typeface="Calibri" panose="020F0502020204030204"/>
                        </a:defRPr>
                      </a:lvl5pPr>
                      <a:lvl6pPr marL="2110207" algn="l" defTabSz="844083" rtl="0" eaLnBrk="1" latinLnBrk="0" hangingPunct="1">
                        <a:defRPr sz="1662" b="1" kern="1200">
                          <a:solidFill>
                            <a:schemeClr val="bg1"/>
                          </a:solidFill>
                          <a:latin typeface="Calibri" panose="020F0502020204030204"/>
                        </a:defRPr>
                      </a:lvl6pPr>
                      <a:lvl7pPr marL="2532248" algn="l" defTabSz="844083" rtl="0" eaLnBrk="1" latinLnBrk="0" hangingPunct="1">
                        <a:defRPr sz="1662" b="1" kern="1200">
                          <a:solidFill>
                            <a:schemeClr val="bg1"/>
                          </a:solidFill>
                          <a:latin typeface="Calibri" panose="020F0502020204030204"/>
                        </a:defRPr>
                      </a:lvl7pPr>
                      <a:lvl8pPr marL="2954289" algn="l" defTabSz="844083" rtl="0" eaLnBrk="1" latinLnBrk="0" hangingPunct="1">
                        <a:defRPr sz="1662" b="1" kern="1200">
                          <a:solidFill>
                            <a:schemeClr val="bg1"/>
                          </a:solidFill>
                          <a:latin typeface="Calibri" panose="020F0502020204030204"/>
                        </a:defRPr>
                      </a:lvl8pPr>
                      <a:lvl9pPr marL="3376331" algn="l" defTabSz="844083" rtl="0" eaLnBrk="1" latinLnBrk="0" hangingPunct="1">
                        <a:defRPr sz="1662" b="1" kern="1200">
                          <a:solidFill>
                            <a:schemeClr val="bg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不可重复读</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solidFill>
                      <a:srgbClr val="4472C4"/>
                    </a:solidFill>
                  </a:tcPr>
                </a:tc>
                <a:tc>
                  <a:txBody>
                    <a:bodyPr/>
                    <a:lstStyle>
                      <a:lvl1pPr marL="0" algn="l" defTabSz="844083" rtl="0" eaLnBrk="1" latinLnBrk="0" hangingPunct="1">
                        <a:defRPr sz="1662" b="1" kern="1200">
                          <a:solidFill>
                            <a:schemeClr val="bg1"/>
                          </a:solidFill>
                          <a:latin typeface="Calibri" panose="020F0502020204030204"/>
                        </a:defRPr>
                      </a:lvl1pPr>
                      <a:lvl2pPr marL="422041" algn="l" defTabSz="844083" rtl="0" eaLnBrk="1" latinLnBrk="0" hangingPunct="1">
                        <a:defRPr sz="1662" b="1" kern="1200">
                          <a:solidFill>
                            <a:schemeClr val="bg1"/>
                          </a:solidFill>
                          <a:latin typeface="Calibri" panose="020F0502020204030204"/>
                        </a:defRPr>
                      </a:lvl2pPr>
                      <a:lvl3pPr marL="844083" algn="l" defTabSz="844083" rtl="0" eaLnBrk="1" latinLnBrk="0" hangingPunct="1">
                        <a:defRPr sz="1662" b="1" kern="1200">
                          <a:solidFill>
                            <a:schemeClr val="bg1"/>
                          </a:solidFill>
                          <a:latin typeface="Calibri" panose="020F0502020204030204"/>
                        </a:defRPr>
                      </a:lvl3pPr>
                      <a:lvl4pPr marL="1266124" algn="l" defTabSz="844083" rtl="0" eaLnBrk="1" latinLnBrk="0" hangingPunct="1">
                        <a:defRPr sz="1662" b="1" kern="1200">
                          <a:solidFill>
                            <a:schemeClr val="bg1"/>
                          </a:solidFill>
                          <a:latin typeface="Calibri" panose="020F0502020204030204"/>
                        </a:defRPr>
                      </a:lvl4pPr>
                      <a:lvl5pPr marL="1688165" algn="l" defTabSz="844083" rtl="0" eaLnBrk="1" latinLnBrk="0" hangingPunct="1">
                        <a:defRPr sz="1662" b="1" kern="1200">
                          <a:solidFill>
                            <a:schemeClr val="bg1"/>
                          </a:solidFill>
                          <a:latin typeface="Calibri" panose="020F0502020204030204"/>
                        </a:defRPr>
                      </a:lvl5pPr>
                      <a:lvl6pPr marL="2110207" algn="l" defTabSz="844083" rtl="0" eaLnBrk="1" latinLnBrk="0" hangingPunct="1">
                        <a:defRPr sz="1662" b="1" kern="1200">
                          <a:solidFill>
                            <a:schemeClr val="bg1"/>
                          </a:solidFill>
                          <a:latin typeface="Calibri" panose="020F0502020204030204"/>
                        </a:defRPr>
                      </a:lvl6pPr>
                      <a:lvl7pPr marL="2532248" algn="l" defTabSz="844083" rtl="0" eaLnBrk="1" latinLnBrk="0" hangingPunct="1">
                        <a:defRPr sz="1662" b="1" kern="1200">
                          <a:solidFill>
                            <a:schemeClr val="bg1"/>
                          </a:solidFill>
                          <a:latin typeface="Calibri" panose="020F0502020204030204"/>
                        </a:defRPr>
                      </a:lvl7pPr>
                      <a:lvl8pPr marL="2954289" algn="l" defTabSz="844083" rtl="0" eaLnBrk="1" latinLnBrk="0" hangingPunct="1">
                        <a:defRPr sz="1662" b="1" kern="1200">
                          <a:solidFill>
                            <a:schemeClr val="bg1"/>
                          </a:solidFill>
                          <a:latin typeface="Calibri" panose="020F0502020204030204"/>
                        </a:defRPr>
                      </a:lvl8pPr>
                      <a:lvl9pPr marL="3376331" algn="l" defTabSz="844083" rtl="0" eaLnBrk="1" latinLnBrk="0" hangingPunct="1">
                        <a:defRPr sz="1662" b="1" kern="1200">
                          <a:solidFill>
                            <a:schemeClr val="bg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幻读</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593328906"/>
                  </a:ext>
                </a:extLst>
              </a:tr>
              <a:tr h="339759">
                <a:tc>
                  <a:txBody>
                    <a:bodyPr/>
                    <a:lstStyle>
                      <a:lvl1pPr marL="0" algn="l" defTabSz="844083" rtl="0" eaLnBrk="1" latinLnBrk="0" hangingPunct="1">
                        <a:defRPr sz="1662" b="1" kern="1200">
                          <a:solidFill>
                            <a:schemeClr val="tx1"/>
                          </a:solidFill>
                          <a:latin typeface="Calibri" panose="020F0502020204030204"/>
                        </a:defRPr>
                      </a:lvl1pPr>
                      <a:lvl2pPr marL="422041" algn="l" defTabSz="844083" rtl="0" eaLnBrk="1" latinLnBrk="0" hangingPunct="1">
                        <a:defRPr sz="1662" b="1" kern="1200">
                          <a:solidFill>
                            <a:schemeClr val="tx1"/>
                          </a:solidFill>
                          <a:latin typeface="Calibri" panose="020F0502020204030204"/>
                        </a:defRPr>
                      </a:lvl2pPr>
                      <a:lvl3pPr marL="844083" algn="l" defTabSz="844083" rtl="0" eaLnBrk="1" latinLnBrk="0" hangingPunct="1">
                        <a:defRPr sz="1662" b="1" kern="1200">
                          <a:solidFill>
                            <a:schemeClr val="tx1"/>
                          </a:solidFill>
                          <a:latin typeface="Calibri" panose="020F0502020204030204"/>
                        </a:defRPr>
                      </a:lvl3pPr>
                      <a:lvl4pPr marL="1266124" algn="l" defTabSz="844083" rtl="0" eaLnBrk="1" latinLnBrk="0" hangingPunct="1">
                        <a:defRPr sz="1662" b="1" kern="1200">
                          <a:solidFill>
                            <a:schemeClr val="tx1"/>
                          </a:solidFill>
                          <a:latin typeface="Calibri" panose="020F0502020204030204"/>
                        </a:defRPr>
                      </a:lvl4pPr>
                      <a:lvl5pPr marL="1688165" algn="l" defTabSz="844083" rtl="0" eaLnBrk="1" latinLnBrk="0" hangingPunct="1">
                        <a:defRPr sz="1662" b="1" kern="1200">
                          <a:solidFill>
                            <a:schemeClr val="tx1"/>
                          </a:solidFill>
                          <a:latin typeface="Calibri" panose="020F0502020204030204"/>
                        </a:defRPr>
                      </a:lvl5pPr>
                      <a:lvl6pPr marL="2110207" algn="l" defTabSz="844083" rtl="0" eaLnBrk="1" latinLnBrk="0" hangingPunct="1">
                        <a:defRPr sz="1662" b="1" kern="1200">
                          <a:solidFill>
                            <a:schemeClr val="tx1"/>
                          </a:solidFill>
                          <a:latin typeface="Calibri" panose="020F0502020204030204"/>
                        </a:defRPr>
                      </a:lvl6pPr>
                      <a:lvl7pPr marL="2532248" algn="l" defTabSz="844083" rtl="0" eaLnBrk="1" latinLnBrk="0" hangingPunct="1">
                        <a:defRPr sz="1662" b="1" kern="1200">
                          <a:solidFill>
                            <a:schemeClr val="tx1"/>
                          </a:solidFill>
                          <a:latin typeface="Calibri" panose="020F0502020204030204"/>
                        </a:defRPr>
                      </a:lvl7pPr>
                      <a:lvl8pPr marL="2954289" algn="l" defTabSz="844083" rtl="0" eaLnBrk="1" latinLnBrk="0" hangingPunct="1">
                        <a:defRPr sz="1662" b="1" kern="1200">
                          <a:solidFill>
                            <a:schemeClr val="tx1"/>
                          </a:solidFill>
                          <a:latin typeface="Calibri" panose="020F0502020204030204"/>
                        </a:defRPr>
                      </a:lvl8pPr>
                      <a:lvl9pPr marL="3376331" algn="l" defTabSz="844083" rtl="0" eaLnBrk="1" latinLnBrk="0" hangingPunct="1">
                        <a:defRPr sz="1662" b="1"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读未提交</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6350" cap="flat" cmpd="sng" algn="ctr">
                      <a:solidFill>
                        <a:srgbClr val="4472C4"/>
                      </a:solidFill>
                      <a:prstDash val="solid"/>
                      <a:miter lim="800000"/>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允许</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允许</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44240602"/>
                  </a:ext>
                </a:extLst>
              </a:tr>
              <a:tr h="339759">
                <a:tc>
                  <a:txBody>
                    <a:bodyPr/>
                    <a:lstStyle>
                      <a:lvl1pPr marL="0" algn="l" defTabSz="844083" rtl="0" eaLnBrk="1" latinLnBrk="0" hangingPunct="1">
                        <a:defRPr sz="1662" b="1" kern="1200">
                          <a:solidFill>
                            <a:schemeClr val="tx1"/>
                          </a:solidFill>
                          <a:latin typeface="Calibri" panose="020F0502020204030204"/>
                        </a:defRPr>
                      </a:lvl1pPr>
                      <a:lvl2pPr marL="422041" algn="l" defTabSz="844083" rtl="0" eaLnBrk="1" latinLnBrk="0" hangingPunct="1">
                        <a:defRPr sz="1662" b="1" kern="1200">
                          <a:solidFill>
                            <a:schemeClr val="tx1"/>
                          </a:solidFill>
                          <a:latin typeface="Calibri" panose="020F0502020204030204"/>
                        </a:defRPr>
                      </a:lvl2pPr>
                      <a:lvl3pPr marL="844083" algn="l" defTabSz="844083" rtl="0" eaLnBrk="1" latinLnBrk="0" hangingPunct="1">
                        <a:defRPr sz="1662" b="1" kern="1200">
                          <a:solidFill>
                            <a:schemeClr val="tx1"/>
                          </a:solidFill>
                          <a:latin typeface="Calibri" panose="020F0502020204030204"/>
                        </a:defRPr>
                      </a:lvl3pPr>
                      <a:lvl4pPr marL="1266124" algn="l" defTabSz="844083" rtl="0" eaLnBrk="1" latinLnBrk="0" hangingPunct="1">
                        <a:defRPr sz="1662" b="1" kern="1200">
                          <a:solidFill>
                            <a:schemeClr val="tx1"/>
                          </a:solidFill>
                          <a:latin typeface="Calibri" panose="020F0502020204030204"/>
                        </a:defRPr>
                      </a:lvl4pPr>
                      <a:lvl5pPr marL="1688165" algn="l" defTabSz="844083" rtl="0" eaLnBrk="1" latinLnBrk="0" hangingPunct="1">
                        <a:defRPr sz="1662" b="1" kern="1200">
                          <a:solidFill>
                            <a:schemeClr val="tx1"/>
                          </a:solidFill>
                          <a:latin typeface="Calibri" panose="020F0502020204030204"/>
                        </a:defRPr>
                      </a:lvl5pPr>
                      <a:lvl6pPr marL="2110207" algn="l" defTabSz="844083" rtl="0" eaLnBrk="1" latinLnBrk="0" hangingPunct="1">
                        <a:defRPr sz="1662" b="1" kern="1200">
                          <a:solidFill>
                            <a:schemeClr val="tx1"/>
                          </a:solidFill>
                          <a:latin typeface="Calibri" panose="020F0502020204030204"/>
                        </a:defRPr>
                      </a:lvl6pPr>
                      <a:lvl7pPr marL="2532248" algn="l" defTabSz="844083" rtl="0" eaLnBrk="1" latinLnBrk="0" hangingPunct="1">
                        <a:defRPr sz="1662" b="1" kern="1200">
                          <a:solidFill>
                            <a:schemeClr val="tx1"/>
                          </a:solidFill>
                          <a:latin typeface="Calibri" panose="020F0502020204030204"/>
                        </a:defRPr>
                      </a:lvl7pPr>
                      <a:lvl8pPr marL="2954289" algn="l" defTabSz="844083" rtl="0" eaLnBrk="1" latinLnBrk="0" hangingPunct="1">
                        <a:defRPr sz="1662" b="1" kern="1200">
                          <a:solidFill>
                            <a:schemeClr val="tx1"/>
                          </a:solidFill>
                          <a:latin typeface="Calibri" panose="020F0502020204030204"/>
                        </a:defRPr>
                      </a:lvl8pPr>
                      <a:lvl9pPr marL="3376331" algn="l" defTabSz="844083" rtl="0" eaLnBrk="1" latinLnBrk="0" hangingPunct="1">
                        <a:defRPr sz="1662" b="1"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读已提交</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6350" cap="flat" cmpd="sng" algn="ctr">
                      <a:solidFill>
                        <a:srgbClr val="4472C4"/>
                      </a:solidFill>
                      <a:prstDash val="solid"/>
                      <a:miter lim="800000"/>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不允许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179979651"/>
                  </a:ext>
                </a:extLst>
              </a:tr>
              <a:tr h="339759">
                <a:tc>
                  <a:txBody>
                    <a:bodyPr/>
                    <a:lstStyle>
                      <a:lvl1pPr marL="0" algn="l" defTabSz="844083" rtl="0" eaLnBrk="1" latinLnBrk="0" hangingPunct="1">
                        <a:defRPr sz="1662" b="1" kern="1200">
                          <a:solidFill>
                            <a:schemeClr val="tx1"/>
                          </a:solidFill>
                          <a:latin typeface="Calibri" panose="020F0502020204030204"/>
                        </a:defRPr>
                      </a:lvl1pPr>
                      <a:lvl2pPr marL="422041" algn="l" defTabSz="844083" rtl="0" eaLnBrk="1" latinLnBrk="0" hangingPunct="1">
                        <a:defRPr sz="1662" b="1" kern="1200">
                          <a:solidFill>
                            <a:schemeClr val="tx1"/>
                          </a:solidFill>
                          <a:latin typeface="Calibri" panose="020F0502020204030204"/>
                        </a:defRPr>
                      </a:lvl2pPr>
                      <a:lvl3pPr marL="844083" algn="l" defTabSz="844083" rtl="0" eaLnBrk="1" latinLnBrk="0" hangingPunct="1">
                        <a:defRPr sz="1662" b="1" kern="1200">
                          <a:solidFill>
                            <a:schemeClr val="tx1"/>
                          </a:solidFill>
                          <a:latin typeface="Calibri" panose="020F0502020204030204"/>
                        </a:defRPr>
                      </a:lvl3pPr>
                      <a:lvl4pPr marL="1266124" algn="l" defTabSz="844083" rtl="0" eaLnBrk="1" latinLnBrk="0" hangingPunct="1">
                        <a:defRPr sz="1662" b="1" kern="1200">
                          <a:solidFill>
                            <a:schemeClr val="tx1"/>
                          </a:solidFill>
                          <a:latin typeface="Calibri" panose="020F0502020204030204"/>
                        </a:defRPr>
                      </a:lvl4pPr>
                      <a:lvl5pPr marL="1688165" algn="l" defTabSz="844083" rtl="0" eaLnBrk="1" latinLnBrk="0" hangingPunct="1">
                        <a:defRPr sz="1662" b="1" kern="1200">
                          <a:solidFill>
                            <a:schemeClr val="tx1"/>
                          </a:solidFill>
                          <a:latin typeface="Calibri" panose="020F0502020204030204"/>
                        </a:defRPr>
                      </a:lvl5pPr>
                      <a:lvl6pPr marL="2110207" algn="l" defTabSz="844083" rtl="0" eaLnBrk="1" latinLnBrk="0" hangingPunct="1">
                        <a:defRPr sz="1662" b="1" kern="1200">
                          <a:solidFill>
                            <a:schemeClr val="tx1"/>
                          </a:solidFill>
                          <a:latin typeface="Calibri" panose="020F0502020204030204"/>
                        </a:defRPr>
                      </a:lvl6pPr>
                      <a:lvl7pPr marL="2532248" algn="l" defTabSz="844083" rtl="0" eaLnBrk="1" latinLnBrk="0" hangingPunct="1">
                        <a:defRPr sz="1662" b="1" kern="1200">
                          <a:solidFill>
                            <a:schemeClr val="tx1"/>
                          </a:solidFill>
                          <a:latin typeface="Calibri" panose="020F0502020204030204"/>
                        </a:defRPr>
                      </a:lvl7pPr>
                      <a:lvl8pPr marL="2954289" algn="l" defTabSz="844083" rtl="0" eaLnBrk="1" latinLnBrk="0" hangingPunct="1">
                        <a:defRPr sz="1662" b="1" kern="1200">
                          <a:solidFill>
                            <a:schemeClr val="tx1"/>
                          </a:solidFill>
                          <a:latin typeface="Calibri" panose="020F0502020204030204"/>
                        </a:defRPr>
                      </a:lvl8pPr>
                      <a:lvl9pPr marL="3376331" algn="l" defTabSz="844083" rtl="0" eaLnBrk="1" latinLnBrk="0" hangingPunct="1">
                        <a:defRPr sz="1662" b="1"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可重复读</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6350" cap="flat" cmpd="sng" algn="ctr">
                      <a:solidFill>
                        <a:srgbClr val="4472C4"/>
                      </a:solidFill>
                      <a:prstDash val="solid"/>
                      <a:miter lim="800000"/>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不允许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不允许</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854161335"/>
                  </a:ext>
                </a:extLst>
              </a:tr>
              <a:tr h="339759">
                <a:tc>
                  <a:txBody>
                    <a:bodyPr/>
                    <a:lstStyle>
                      <a:lvl1pPr marL="0" algn="l" defTabSz="844083" rtl="0" eaLnBrk="1" latinLnBrk="0" hangingPunct="1">
                        <a:defRPr sz="1662" b="1" kern="1200">
                          <a:solidFill>
                            <a:schemeClr val="tx1"/>
                          </a:solidFill>
                          <a:latin typeface="Calibri" panose="020F0502020204030204"/>
                        </a:defRPr>
                      </a:lvl1pPr>
                      <a:lvl2pPr marL="422041" algn="l" defTabSz="844083" rtl="0" eaLnBrk="1" latinLnBrk="0" hangingPunct="1">
                        <a:defRPr sz="1662" b="1" kern="1200">
                          <a:solidFill>
                            <a:schemeClr val="tx1"/>
                          </a:solidFill>
                          <a:latin typeface="Calibri" panose="020F0502020204030204"/>
                        </a:defRPr>
                      </a:lvl2pPr>
                      <a:lvl3pPr marL="844083" algn="l" defTabSz="844083" rtl="0" eaLnBrk="1" latinLnBrk="0" hangingPunct="1">
                        <a:defRPr sz="1662" b="1" kern="1200">
                          <a:solidFill>
                            <a:schemeClr val="tx1"/>
                          </a:solidFill>
                          <a:latin typeface="Calibri" panose="020F0502020204030204"/>
                        </a:defRPr>
                      </a:lvl3pPr>
                      <a:lvl4pPr marL="1266124" algn="l" defTabSz="844083" rtl="0" eaLnBrk="1" latinLnBrk="0" hangingPunct="1">
                        <a:defRPr sz="1662" b="1" kern="1200">
                          <a:solidFill>
                            <a:schemeClr val="tx1"/>
                          </a:solidFill>
                          <a:latin typeface="Calibri" panose="020F0502020204030204"/>
                        </a:defRPr>
                      </a:lvl4pPr>
                      <a:lvl5pPr marL="1688165" algn="l" defTabSz="844083" rtl="0" eaLnBrk="1" latinLnBrk="0" hangingPunct="1">
                        <a:defRPr sz="1662" b="1" kern="1200">
                          <a:solidFill>
                            <a:schemeClr val="tx1"/>
                          </a:solidFill>
                          <a:latin typeface="Calibri" panose="020F0502020204030204"/>
                        </a:defRPr>
                      </a:lvl5pPr>
                      <a:lvl6pPr marL="2110207" algn="l" defTabSz="844083" rtl="0" eaLnBrk="1" latinLnBrk="0" hangingPunct="1">
                        <a:defRPr sz="1662" b="1" kern="1200">
                          <a:solidFill>
                            <a:schemeClr val="tx1"/>
                          </a:solidFill>
                          <a:latin typeface="Calibri" panose="020F0502020204030204"/>
                        </a:defRPr>
                      </a:lvl6pPr>
                      <a:lvl7pPr marL="2532248" algn="l" defTabSz="844083" rtl="0" eaLnBrk="1" latinLnBrk="0" hangingPunct="1">
                        <a:defRPr sz="1662" b="1" kern="1200">
                          <a:solidFill>
                            <a:schemeClr val="tx1"/>
                          </a:solidFill>
                          <a:latin typeface="Calibri" panose="020F0502020204030204"/>
                        </a:defRPr>
                      </a:lvl7pPr>
                      <a:lvl8pPr marL="2954289" algn="l" defTabSz="844083" rtl="0" eaLnBrk="1" latinLnBrk="0" hangingPunct="1">
                        <a:defRPr sz="1662" b="1" kern="1200">
                          <a:solidFill>
                            <a:schemeClr val="tx1"/>
                          </a:solidFill>
                          <a:latin typeface="Calibri" panose="020F0502020204030204"/>
                        </a:defRPr>
                      </a:lvl8pPr>
                      <a:lvl9pPr marL="3376331" algn="l" defTabSz="844083" rtl="0" eaLnBrk="1" latinLnBrk="0" hangingPunct="1">
                        <a:defRPr sz="1662" b="1"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可串行化</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w="6350" cap="flat" cmpd="sng" algn="ctr">
                      <a:solidFill>
                        <a:srgbClr val="4472C4"/>
                      </a:solidFill>
                      <a:prstDash val="solid"/>
                      <a:miter lim="800000"/>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不允许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a:effectLst/>
                          <a:latin typeface="微软雅黑" panose="020B0503020204020204" pitchFamily="34" charset="-122"/>
                          <a:ea typeface="微软雅黑" panose="020B0503020204020204" pitchFamily="34" charset="-122"/>
                        </a:rPr>
                        <a:t>不允许</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a:noFill/>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844083" rtl="0" eaLnBrk="1" latinLnBrk="0" hangingPunct="1">
                        <a:defRPr sz="1662" kern="1200">
                          <a:solidFill>
                            <a:schemeClr val="tx1"/>
                          </a:solidFill>
                          <a:latin typeface="Calibri" panose="020F0502020204030204"/>
                        </a:defRPr>
                      </a:lvl1pPr>
                      <a:lvl2pPr marL="422041" algn="l" defTabSz="844083" rtl="0" eaLnBrk="1" latinLnBrk="0" hangingPunct="1">
                        <a:defRPr sz="1662" kern="1200">
                          <a:solidFill>
                            <a:schemeClr val="tx1"/>
                          </a:solidFill>
                          <a:latin typeface="Calibri" panose="020F0502020204030204"/>
                        </a:defRPr>
                      </a:lvl2pPr>
                      <a:lvl3pPr marL="844083" algn="l" defTabSz="844083" rtl="0" eaLnBrk="1" latinLnBrk="0" hangingPunct="1">
                        <a:defRPr sz="1662" kern="1200">
                          <a:solidFill>
                            <a:schemeClr val="tx1"/>
                          </a:solidFill>
                          <a:latin typeface="Calibri" panose="020F0502020204030204"/>
                        </a:defRPr>
                      </a:lvl3pPr>
                      <a:lvl4pPr marL="1266124" algn="l" defTabSz="844083" rtl="0" eaLnBrk="1" latinLnBrk="0" hangingPunct="1">
                        <a:defRPr sz="1662" kern="1200">
                          <a:solidFill>
                            <a:schemeClr val="tx1"/>
                          </a:solidFill>
                          <a:latin typeface="Calibri" panose="020F0502020204030204"/>
                        </a:defRPr>
                      </a:lvl4pPr>
                      <a:lvl5pPr marL="1688165" algn="l" defTabSz="844083" rtl="0" eaLnBrk="1" latinLnBrk="0" hangingPunct="1">
                        <a:defRPr sz="1662" kern="1200">
                          <a:solidFill>
                            <a:schemeClr val="tx1"/>
                          </a:solidFill>
                          <a:latin typeface="Calibri" panose="020F0502020204030204"/>
                        </a:defRPr>
                      </a:lvl5pPr>
                      <a:lvl6pPr marL="2110207" algn="l" defTabSz="844083" rtl="0" eaLnBrk="1" latinLnBrk="0" hangingPunct="1">
                        <a:defRPr sz="1662" kern="1200">
                          <a:solidFill>
                            <a:schemeClr val="tx1"/>
                          </a:solidFill>
                          <a:latin typeface="Calibri" panose="020F0502020204030204"/>
                        </a:defRPr>
                      </a:lvl6pPr>
                      <a:lvl7pPr marL="2532248" algn="l" defTabSz="844083" rtl="0" eaLnBrk="1" latinLnBrk="0" hangingPunct="1">
                        <a:defRPr sz="1662" kern="1200">
                          <a:solidFill>
                            <a:schemeClr val="tx1"/>
                          </a:solidFill>
                          <a:latin typeface="Calibri" panose="020F0502020204030204"/>
                        </a:defRPr>
                      </a:lvl7pPr>
                      <a:lvl8pPr marL="2954289" algn="l" defTabSz="844083" rtl="0" eaLnBrk="1" latinLnBrk="0" hangingPunct="1">
                        <a:defRPr sz="1662" kern="1200">
                          <a:solidFill>
                            <a:schemeClr val="tx1"/>
                          </a:solidFill>
                          <a:latin typeface="Calibri" panose="020F0502020204030204"/>
                        </a:defRPr>
                      </a:lvl8pPr>
                      <a:lvl9pPr marL="3376331" algn="l" defTabSz="844083" rtl="0" eaLnBrk="1" latinLnBrk="0" hangingPunct="1">
                        <a:defRPr sz="1662" kern="1200">
                          <a:solidFill>
                            <a:schemeClr val="tx1"/>
                          </a:solidFill>
                          <a:latin typeface="Calibri" panose="020F0502020204030204"/>
                        </a:defRPr>
                      </a:lvl9pPr>
                    </a:lstStyle>
                    <a:p>
                      <a:pPr indent="127000" algn="ctr">
                        <a:lnSpc>
                          <a:spcPct val="150000"/>
                        </a:lnSpc>
                      </a:pPr>
                      <a:r>
                        <a:rPr lang="zh-CN" sz="1400" b="1" kern="100" dirty="0">
                          <a:effectLst/>
                          <a:latin typeface="微软雅黑" panose="020B0503020204020204" pitchFamily="34" charset="-122"/>
                          <a:ea typeface="微软雅黑" panose="020B0503020204020204" pitchFamily="34" charset="-122"/>
                        </a:rPr>
                        <a:t>不允许</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lnL>
                      <a:noFill/>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15809061"/>
                  </a:ext>
                </a:extLst>
              </a:tr>
            </a:tbl>
          </a:graphicData>
        </a:graphic>
      </p:graphicFrame>
      <p:sp>
        <p:nvSpPr>
          <p:cNvPr id="12" name="文本框 11">
            <a:extLst>
              <a:ext uri="{FF2B5EF4-FFF2-40B4-BE49-F238E27FC236}">
                <a16:creationId xmlns:a16="http://schemas.microsoft.com/office/drawing/2014/main" id="{7803349C-2F17-A44F-D6F4-0BF482BB8CF5}"/>
              </a:ext>
            </a:extLst>
          </p:cNvPr>
          <p:cNvSpPr txBox="1"/>
          <p:nvPr/>
        </p:nvSpPr>
        <p:spPr>
          <a:xfrm>
            <a:off x="6905781" y="5558276"/>
            <a:ext cx="2871265" cy="830997"/>
          </a:xfrm>
          <a:prstGeom prst="rect">
            <a:avLst/>
          </a:prstGeom>
          <a:noFill/>
        </p:spPr>
        <p:txBody>
          <a:bodyPr wrap="square" rtlCol="0">
            <a:spAutoFit/>
          </a:bodyPr>
          <a:lstStyle/>
          <a:p>
            <a:r>
              <a:rPr kumimoji="1" lang="en-US" altLang="zh-CN" sz="1600" dirty="0">
                <a:latin typeface="微软雅黑" panose="020B0503020204020204" pitchFamily="34" charset="-122"/>
                <a:ea typeface="微软雅黑" panose="020B0503020204020204" pitchFamily="34" charset="-122"/>
              </a:rPr>
              <a:t>Isolation</a:t>
            </a:r>
            <a:r>
              <a:rPr kumimoji="1" lang="zh-CN" altLang="en-US" sz="1600" dirty="0">
                <a:latin typeface="微软雅黑" panose="020B0503020204020204" pitchFamily="34" charset="-122"/>
                <a:ea typeface="微软雅黑" panose="020B0503020204020204" pitchFamily="34" charset="-122"/>
              </a:rPr>
              <a:t> 隔离性</a:t>
            </a:r>
            <a:r>
              <a:rPr kumimoji="1" lang="en-US" altLang="zh-CN" sz="1600" dirty="0">
                <a:latin typeface="微软雅黑" panose="020B0503020204020204" pitchFamily="34" charset="-122"/>
                <a:ea typeface="微软雅黑" panose="020B0503020204020204" pitchFamily="34" charset="-122"/>
                <a:sym typeface="Wingdings" pitchFamily="2" charset="2"/>
              </a:rPr>
              <a:t></a:t>
            </a:r>
            <a:r>
              <a:rPr kumimoji="1" lang="zh-CN" altLang="en-US" sz="1600" dirty="0">
                <a:latin typeface="微软雅黑" panose="020B0503020204020204" pitchFamily="34" charset="-122"/>
                <a:ea typeface="微软雅黑" panose="020B0503020204020204" pitchFamily="34" charset="-122"/>
                <a:sym typeface="Wingdings" pitchFamily="2" charset="2"/>
              </a:rPr>
              <a:t> </a:t>
            </a:r>
            <a:endParaRPr kumimoji="1" lang="en-US" altLang="zh-CN" sz="1600" dirty="0">
              <a:latin typeface="微软雅黑" panose="020B0503020204020204" pitchFamily="34" charset="-122"/>
              <a:ea typeface="微软雅黑" panose="020B0503020204020204" pitchFamily="34" charset="-122"/>
              <a:sym typeface="Wingdings" pitchFamily="2" charset="2"/>
            </a:endParaRPr>
          </a:p>
          <a:p>
            <a:r>
              <a:rPr kumimoji="1" lang="zh-CN" altLang="en-US" sz="1600" dirty="0">
                <a:latin typeface="微软雅黑" panose="020B0503020204020204" pitchFamily="34" charset="-122"/>
                <a:ea typeface="微软雅黑" panose="020B0503020204020204" pitchFamily="34" charset="-122"/>
                <a:sym typeface="Wingdings" pitchFamily="2" charset="2"/>
              </a:rPr>
              <a:t>隔离级别、并发控制</a:t>
            </a:r>
            <a:endParaRPr kumimoji="1" lang="en-US" altLang="zh-CN" sz="1600" dirty="0">
              <a:latin typeface="微软雅黑" panose="020B0503020204020204" pitchFamily="34" charset="-122"/>
              <a:ea typeface="微软雅黑" panose="020B0503020204020204" pitchFamily="34" charset="-122"/>
              <a:sym typeface="Wingdings" pitchFamily="2" charset="2"/>
            </a:endParaRPr>
          </a:p>
          <a:p>
            <a:r>
              <a:rPr kumimoji="1" lang="zh-CN" altLang="en-US" sz="1600" dirty="0">
                <a:latin typeface="微软雅黑" panose="020B0503020204020204" pitchFamily="34" charset="-122"/>
                <a:ea typeface="微软雅黑" panose="020B0503020204020204" pitchFamily="34" charset="-122"/>
                <a:sym typeface="Wingdings" pitchFamily="2" charset="2"/>
              </a:rPr>
              <a:t>（</a:t>
            </a:r>
            <a:r>
              <a:rPr kumimoji="1" lang="en-US" altLang="zh-CN" sz="1600" dirty="0">
                <a:latin typeface="微软雅黑" panose="020B0503020204020204" pitchFamily="34" charset="-122"/>
                <a:ea typeface="微软雅黑" panose="020B0503020204020204" pitchFamily="34" charset="-122"/>
                <a:sym typeface="Wingdings" pitchFamily="2" charset="2"/>
              </a:rPr>
              <a:t>2PL</a:t>
            </a:r>
            <a:r>
              <a:rPr kumimoji="1" lang="zh-CN" altLang="en-US" sz="1600" dirty="0">
                <a:latin typeface="微软雅黑" panose="020B0503020204020204" pitchFamily="34" charset="-122"/>
                <a:ea typeface="微软雅黑" panose="020B0503020204020204" pitchFamily="34" charset="-122"/>
                <a:sym typeface="Wingdings" pitchFamily="2" charset="2"/>
              </a:rPr>
              <a:t>、</a:t>
            </a:r>
            <a:r>
              <a:rPr kumimoji="1" lang="en-US" altLang="zh-CN" sz="1600" dirty="0">
                <a:latin typeface="微软雅黑" panose="020B0503020204020204" pitchFamily="34" charset="-122"/>
                <a:ea typeface="微软雅黑" panose="020B0503020204020204" pitchFamily="34" charset="-122"/>
                <a:sym typeface="Wingdings" pitchFamily="2" charset="2"/>
              </a:rPr>
              <a:t>OCC</a:t>
            </a:r>
            <a:r>
              <a:rPr kumimoji="1" lang="zh-CN" altLang="en-US" sz="1600" dirty="0">
                <a:latin typeface="微软雅黑" panose="020B0503020204020204" pitchFamily="34" charset="-122"/>
                <a:ea typeface="微软雅黑" panose="020B0503020204020204" pitchFamily="34" charset="-122"/>
                <a:sym typeface="Wingdings" pitchFamily="2" charset="2"/>
              </a:rPr>
              <a:t>、</a:t>
            </a:r>
            <a:r>
              <a:rPr kumimoji="1" lang="en-US" altLang="zh-CN" sz="1600" dirty="0">
                <a:latin typeface="微软雅黑" panose="020B0503020204020204" pitchFamily="34" charset="-122"/>
                <a:ea typeface="微软雅黑" panose="020B0503020204020204" pitchFamily="34" charset="-122"/>
                <a:sym typeface="Wingdings" pitchFamily="2" charset="2"/>
              </a:rPr>
              <a:t>TO</a:t>
            </a:r>
            <a:r>
              <a:rPr kumimoji="1" lang="zh-CN" altLang="en-US" sz="1600" dirty="0">
                <a:latin typeface="微软雅黑" panose="020B0503020204020204" pitchFamily="34" charset="-122"/>
                <a:ea typeface="微软雅黑" panose="020B0503020204020204" pitchFamily="34" charset="-122"/>
                <a:sym typeface="Wingdings" pitchFamily="2" charset="2"/>
              </a:rPr>
              <a:t>、</a:t>
            </a:r>
            <a:r>
              <a:rPr kumimoji="1" lang="en-US" altLang="zh-CN" sz="1600" dirty="0">
                <a:latin typeface="微软雅黑" panose="020B0503020204020204" pitchFamily="34" charset="-122"/>
                <a:ea typeface="微软雅黑" panose="020B0503020204020204" pitchFamily="34" charset="-122"/>
                <a:sym typeface="Wingdings" pitchFamily="2" charset="2"/>
              </a:rPr>
              <a:t>MVCC</a:t>
            </a:r>
            <a:r>
              <a:rPr kumimoji="1" lang="zh-CN" altLang="en-US" sz="1600" dirty="0">
                <a:latin typeface="微软雅黑" panose="020B0503020204020204" pitchFamily="34" charset="-122"/>
                <a:ea typeface="微软雅黑" panose="020B0503020204020204" pitchFamily="34" charset="-122"/>
                <a:sym typeface="Wingdings" pitchFamily="2" charset="2"/>
              </a:rPr>
              <a:t>）</a:t>
            </a:r>
            <a:endParaRPr kumimoji="1" lang="zh-CN" altLang="en-US" sz="16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586F27EE-B728-0CF0-3D4C-AA2A3249BFFA}"/>
              </a:ext>
            </a:extLst>
          </p:cNvPr>
          <p:cNvPicPr>
            <a:picLocks noChangeAspect="1"/>
          </p:cNvPicPr>
          <p:nvPr/>
        </p:nvPicPr>
        <p:blipFill>
          <a:blip r:embed="rId8"/>
          <a:stretch>
            <a:fillRect/>
          </a:stretch>
        </p:blipFill>
        <p:spPr>
          <a:xfrm>
            <a:off x="142381" y="1167222"/>
            <a:ext cx="3888188" cy="1662441"/>
          </a:xfrm>
          <a:prstGeom prst="rect">
            <a:avLst/>
          </a:prstGeom>
        </p:spPr>
      </p:pic>
    </p:spTree>
    <p:extLst>
      <p:ext uri="{BB962C8B-B14F-4D97-AF65-F5344CB8AC3E}">
        <p14:creationId xmlns:p14="http://schemas.microsoft.com/office/powerpoint/2010/main" val="1897311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73937C-397D-422C-DD52-137D0A742101}"/>
              </a:ext>
            </a:extLst>
          </p:cNvPr>
          <p:cNvSpPr>
            <a:spLocks noGrp="1"/>
          </p:cNvSpPr>
          <p:nvPr>
            <p:ph type="sldNum" sz="quarter" idx="10"/>
          </p:nvPr>
        </p:nvSpPr>
        <p:spPr/>
        <p:txBody>
          <a:bodyPr/>
          <a:lstStyle/>
          <a:p>
            <a:fld id="{87BBDC00-B9E2-4EFD-9306-2934E87247C6}" type="slidenum">
              <a:rPr lang="zh-CN" altLang="en-US" smtClean="0"/>
              <a:pPr/>
              <a:t>18</a:t>
            </a:fld>
            <a:endParaRPr lang="zh-CN" altLang="en-US"/>
          </a:p>
        </p:txBody>
      </p:sp>
      <p:sp>
        <p:nvSpPr>
          <p:cNvPr id="3" name="标题 2">
            <a:extLst>
              <a:ext uri="{FF2B5EF4-FFF2-40B4-BE49-F238E27FC236}">
                <a16:creationId xmlns:a16="http://schemas.microsoft.com/office/drawing/2014/main" id="{EF618A42-9FFE-7090-FBCF-5B8058510B93}"/>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隔离性</a:t>
            </a:r>
          </a:p>
        </p:txBody>
      </p:sp>
      <p:sp>
        <p:nvSpPr>
          <p:cNvPr id="5" name="页脚占位符 4">
            <a:extLst>
              <a:ext uri="{FF2B5EF4-FFF2-40B4-BE49-F238E27FC236}">
                <a16:creationId xmlns:a16="http://schemas.microsoft.com/office/drawing/2014/main" id="{7703CB2B-F6CC-8B17-0E84-5C19EED88722}"/>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4" name="图片 3">
            <a:extLst>
              <a:ext uri="{FF2B5EF4-FFF2-40B4-BE49-F238E27FC236}">
                <a16:creationId xmlns:a16="http://schemas.microsoft.com/office/drawing/2014/main" id="{74CD9837-C4F8-A303-4CEE-7962FFE976AB}"/>
              </a:ext>
            </a:extLst>
          </p:cNvPr>
          <p:cNvPicPr>
            <a:picLocks noChangeAspect="1"/>
          </p:cNvPicPr>
          <p:nvPr/>
        </p:nvPicPr>
        <p:blipFill>
          <a:blip r:embed="rId2"/>
          <a:stretch>
            <a:fillRect/>
          </a:stretch>
        </p:blipFill>
        <p:spPr>
          <a:xfrm>
            <a:off x="0" y="1541414"/>
            <a:ext cx="12192000" cy="3782510"/>
          </a:xfrm>
          <a:prstGeom prst="rect">
            <a:avLst/>
          </a:prstGeom>
        </p:spPr>
      </p:pic>
    </p:spTree>
    <p:extLst>
      <p:ext uri="{BB962C8B-B14F-4D97-AF65-F5344CB8AC3E}">
        <p14:creationId xmlns:p14="http://schemas.microsoft.com/office/powerpoint/2010/main" val="4278905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F16E58B-0746-4203-161E-DB6B245534B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事务管理</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EEE65BBE-3DB7-E886-195D-45D964687ABC}"/>
              </a:ext>
            </a:extLst>
          </p:cNvPr>
          <p:cNvSpPr>
            <a:spLocks noGrp="1"/>
          </p:cNvSpPr>
          <p:nvPr>
            <p:ph type="sldNum" sz="quarter" idx="12"/>
          </p:nvPr>
        </p:nvSpPr>
        <p:spPr/>
        <p:txBody>
          <a:bodyPr/>
          <a:lstStyle/>
          <a:p>
            <a:fld id="{4B0D34C0-35A8-654C-9FBA-7B4E017BD630}" type="slidenum">
              <a:rPr lang="en-US" altLang="zh-CN" smtClean="0"/>
              <a:t>19</a:t>
            </a:fld>
            <a:endParaRPr kumimoji="1" lang="zh-CN" altLang="en-US"/>
          </a:p>
        </p:txBody>
      </p:sp>
      <p:sp>
        <p:nvSpPr>
          <p:cNvPr id="10" name="Shape9">
            <a:extLst>
              <a:ext uri="{FF2B5EF4-FFF2-40B4-BE49-F238E27FC236}">
                <a16:creationId xmlns:a16="http://schemas.microsoft.com/office/drawing/2014/main" id="{D51CF928-83D2-4CB7-9082-2CBE60D8D79E}"/>
              </a:ext>
            </a:extLst>
          </p:cNvPr>
          <p:cNvSpPr/>
          <p:nvPr/>
        </p:nvSpPr>
        <p:spPr>
          <a:xfrm rot="10800000">
            <a:off x="3884329" y="3582990"/>
            <a:ext cx="6316353" cy="66501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0">
                <a:srgbClr val="6F1787">
                  <a:alpha val="62000"/>
                </a:srgbClr>
              </a:gs>
              <a:gs pos="100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标题 5">
            <a:extLst>
              <a:ext uri="{FF2B5EF4-FFF2-40B4-BE49-F238E27FC236}">
                <a16:creationId xmlns:a16="http://schemas.microsoft.com/office/drawing/2014/main" id="{94AFC2F8-102C-43B4-9009-054540A32058}"/>
              </a:ext>
            </a:extLst>
          </p:cNvPr>
          <p:cNvSpPr txBox="1">
            <a:spLocks/>
          </p:cNvSpPr>
          <p:nvPr/>
        </p:nvSpPr>
        <p:spPr bwMode="auto">
          <a:xfrm>
            <a:off x="971550" y="128441"/>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sz="3600" kern="0">
                <a:latin typeface="微软雅黑" panose="020B0503020204020204" pitchFamily="82" charset="2"/>
                <a:ea typeface="微软雅黑" panose="020B0503020204020204" pitchFamily="82" charset="2"/>
              </a:rPr>
              <a:t>目录</a:t>
            </a:r>
            <a:endParaRPr lang="zh-CN" altLang="en-US" sz="3600" kern="0" dirty="0">
              <a:latin typeface="微软雅黑" panose="020B0503020204020204" pitchFamily="82" charset="2"/>
              <a:ea typeface="微软雅黑" panose="020B0503020204020204" pitchFamily="82" charset="2"/>
            </a:endParaRPr>
          </a:p>
        </p:txBody>
      </p:sp>
      <p:grpSp>
        <p:nvGrpSpPr>
          <p:cNvPr id="12" name="组合 11">
            <a:extLst>
              <a:ext uri="{FF2B5EF4-FFF2-40B4-BE49-F238E27FC236}">
                <a16:creationId xmlns:a16="http://schemas.microsoft.com/office/drawing/2014/main" id="{821B013B-3503-4032-88FE-236A6C755B6F}"/>
              </a:ext>
            </a:extLst>
          </p:cNvPr>
          <p:cNvGrpSpPr/>
          <p:nvPr/>
        </p:nvGrpSpPr>
        <p:grpSpPr>
          <a:xfrm>
            <a:off x="3778825" y="1814666"/>
            <a:ext cx="4634349" cy="665018"/>
            <a:chOff x="4135652" y="1885567"/>
            <a:chExt cx="4634349" cy="665018"/>
          </a:xfrm>
        </p:grpSpPr>
        <p:sp>
          <p:nvSpPr>
            <p:cNvPr id="13" name="Shape7">
              <a:extLst>
                <a:ext uri="{FF2B5EF4-FFF2-40B4-BE49-F238E27FC236}">
                  <a16:creationId xmlns:a16="http://schemas.microsoft.com/office/drawing/2014/main" id="{D4A1443F-8C48-480C-A312-0CCFC67B99A3}"/>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bg1"/>
                  </a:solidFill>
                  <a:latin typeface="微软雅黑" panose="020B0503020204020204" pitchFamily="82" charset="2"/>
                  <a:ea typeface="微软雅黑" panose="020B0503020204020204" pitchFamily="82" charset="2"/>
                  <a:cs typeface="Arial" panose="020B0604020202020204" pitchFamily="34" charset="0"/>
                </a:rPr>
                <a:t>01</a:t>
              </a:r>
              <a:endParaRPr kumimoji="1" lang="zh-CN" altLang="en-US" sz="2400" b="1" dirty="0">
                <a:latin typeface="微软雅黑" panose="020B0503020204020204" pitchFamily="82" charset="2"/>
                <a:ea typeface="微软雅黑" panose="020B0503020204020204" pitchFamily="82" charset="2"/>
              </a:endParaRPr>
            </a:p>
          </p:txBody>
        </p:sp>
        <p:sp>
          <p:nvSpPr>
            <p:cNvPr id="14" name="Shape11">
              <a:extLst>
                <a:ext uri="{FF2B5EF4-FFF2-40B4-BE49-F238E27FC236}">
                  <a16:creationId xmlns:a16="http://schemas.microsoft.com/office/drawing/2014/main" id="{FFF9AAB5-1418-49AF-8F32-459BB8804EC8}"/>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事务概览及其概念 </a:t>
              </a:r>
              <a:endParaRPr lang="en-US" altLang="zh-CN" sz="2800" b="1" dirty="0">
                <a:latin typeface="微软雅黑" panose="020B0503020204020204" pitchFamily="82" charset="2"/>
                <a:ea typeface="微软雅黑" panose="020B0503020204020204" pitchFamily="82" charset="2"/>
              </a:endParaRPr>
            </a:p>
          </p:txBody>
        </p:sp>
      </p:grpSp>
      <p:grpSp>
        <p:nvGrpSpPr>
          <p:cNvPr id="15" name="组合 14">
            <a:extLst>
              <a:ext uri="{FF2B5EF4-FFF2-40B4-BE49-F238E27FC236}">
                <a16:creationId xmlns:a16="http://schemas.microsoft.com/office/drawing/2014/main" id="{25CF39E3-A670-4D0C-8685-DF6D1ED139DA}"/>
              </a:ext>
            </a:extLst>
          </p:cNvPr>
          <p:cNvGrpSpPr/>
          <p:nvPr/>
        </p:nvGrpSpPr>
        <p:grpSpPr>
          <a:xfrm>
            <a:off x="3778825" y="2698827"/>
            <a:ext cx="4634349" cy="665018"/>
            <a:chOff x="4135652" y="1885567"/>
            <a:chExt cx="4634349" cy="665018"/>
          </a:xfrm>
        </p:grpSpPr>
        <p:sp>
          <p:nvSpPr>
            <p:cNvPr id="16" name="Shape7">
              <a:extLst>
                <a:ext uri="{FF2B5EF4-FFF2-40B4-BE49-F238E27FC236}">
                  <a16:creationId xmlns:a16="http://schemas.microsoft.com/office/drawing/2014/main" id="{16CA0FE8-F056-4391-AB95-584F56426D62}"/>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02</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17" name="Shape11">
              <a:extLst>
                <a:ext uri="{FF2B5EF4-FFF2-40B4-BE49-F238E27FC236}">
                  <a16:creationId xmlns:a16="http://schemas.microsoft.com/office/drawing/2014/main" id="{A4DC8EB0-CFE0-4E65-B9A1-EE29262DA42F}"/>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事务的特性</a:t>
              </a:r>
              <a:endParaRPr lang="en-US" altLang="zh-CN" sz="2800" b="1" dirty="0">
                <a:latin typeface="微软雅黑" panose="020B0503020204020204" pitchFamily="82" charset="2"/>
                <a:ea typeface="微软雅黑" panose="020B0503020204020204" pitchFamily="82" charset="2"/>
              </a:endParaRPr>
            </a:p>
          </p:txBody>
        </p:sp>
      </p:grpSp>
      <p:grpSp>
        <p:nvGrpSpPr>
          <p:cNvPr id="18" name="组合 17">
            <a:extLst>
              <a:ext uri="{FF2B5EF4-FFF2-40B4-BE49-F238E27FC236}">
                <a16:creationId xmlns:a16="http://schemas.microsoft.com/office/drawing/2014/main" id="{51324D2C-7355-431A-BF73-B674FF25550D}"/>
              </a:ext>
            </a:extLst>
          </p:cNvPr>
          <p:cNvGrpSpPr/>
          <p:nvPr/>
        </p:nvGrpSpPr>
        <p:grpSpPr>
          <a:xfrm>
            <a:off x="3778825" y="3582988"/>
            <a:ext cx="4634349" cy="665018"/>
            <a:chOff x="4135652" y="1885567"/>
            <a:chExt cx="4634349" cy="665018"/>
          </a:xfrm>
        </p:grpSpPr>
        <p:sp>
          <p:nvSpPr>
            <p:cNvPr id="19" name="Shape7">
              <a:extLst>
                <a:ext uri="{FF2B5EF4-FFF2-40B4-BE49-F238E27FC236}">
                  <a16:creationId xmlns:a16="http://schemas.microsoft.com/office/drawing/2014/main" id="{89AA99C7-3580-42CB-AFBE-7C7C3D3F9FFE}"/>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03</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0" name="Shape11">
              <a:extLst>
                <a:ext uri="{FF2B5EF4-FFF2-40B4-BE49-F238E27FC236}">
                  <a16:creationId xmlns:a16="http://schemas.microsoft.com/office/drawing/2014/main" id="{D08D2B72-84F0-4C57-B39E-146EFA3504B3}"/>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可串行化调度</a:t>
              </a:r>
              <a:endParaRPr lang="en-US" altLang="zh-CN" sz="2800" b="1" dirty="0">
                <a:latin typeface="微软雅黑" panose="020B0503020204020204" pitchFamily="82" charset="2"/>
                <a:ea typeface="微软雅黑" panose="020B0503020204020204" pitchFamily="82" charset="2"/>
              </a:endParaRPr>
            </a:p>
          </p:txBody>
        </p:sp>
      </p:grpSp>
      <p:grpSp>
        <p:nvGrpSpPr>
          <p:cNvPr id="21" name="组合 20">
            <a:extLst>
              <a:ext uri="{FF2B5EF4-FFF2-40B4-BE49-F238E27FC236}">
                <a16:creationId xmlns:a16="http://schemas.microsoft.com/office/drawing/2014/main" id="{BB2D21C1-5D8D-46B1-8994-D241879201EC}"/>
              </a:ext>
            </a:extLst>
          </p:cNvPr>
          <p:cNvGrpSpPr/>
          <p:nvPr/>
        </p:nvGrpSpPr>
        <p:grpSpPr>
          <a:xfrm>
            <a:off x="3778825" y="4467149"/>
            <a:ext cx="4634349" cy="665018"/>
            <a:chOff x="4135652" y="1885567"/>
            <a:chExt cx="4634349" cy="665018"/>
          </a:xfrm>
        </p:grpSpPr>
        <p:sp>
          <p:nvSpPr>
            <p:cNvPr id="22" name="Shape7">
              <a:extLst>
                <a:ext uri="{FF2B5EF4-FFF2-40B4-BE49-F238E27FC236}">
                  <a16:creationId xmlns:a16="http://schemas.microsoft.com/office/drawing/2014/main" id="{2F70E46D-67E3-405B-8160-4EAA97F359F7}"/>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04</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3" name="Shape11">
              <a:extLst>
                <a:ext uri="{FF2B5EF4-FFF2-40B4-BE49-F238E27FC236}">
                  <a16:creationId xmlns:a16="http://schemas.microsoft.com/office/drawing/2014/main" id="{EBD18D35-59CA-4491-BCED-AC2F9AB09521}"/>
                </a:ext>
              </a:extLst>
            </p:cNvPr>
            <p:cNvSpPr txBox="1"/>
            <p:nvPr/>
          </p:nvSpPr>
          <p:spPr>
            <a:xfrm>
              <a:off x="5036202" y="1956466"/>
              <a:ext cx="3733799" cy="523220"/>
            </a:xfrm>
            <a:prstGeom prst="rect">
              <a:avLst/>
            </a:prstGeom>
            <a:noFill/>
          </p:spPr>
          <p:txBody>
            <a:bodyPr wrap="square" rtlCol="0">
              <a:spAutoFit/>
            </a:bodyPr>
            <a:lstStyle/>
            <a:p>
              <a:r>
                <a:rPr lang="zh-CN" altLang="zh-CN" sz="2800" b="1" dirty="0">
                  <a:latin typeface="微软雅黑" panose="020B0503020204020204" pitchFamily="82" charset="2"/>
                  <a:ea typeface="微软雅黑" panose="020B0503020204020204" pitchFamily="82" charset="2"/>
                </a:rPr>
                <a:t>事务的隔离级别</a:t>
              </a:r>
              <a:endParaRPr lang="zh-CN" altLang="en-US" sz="2800" b="1" dirty="0">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296763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6FAA174-4D74-B384-93B3-F6AB9B52A3B8}"/>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事务管理</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EF48FF07-5F36-D89C-B002-1715015A169F}"/>
              </a:ext>
            </a:extLst>
          </p:cNvPr>
          <p:cNvSpPr>
            <a:spLocks noGrp="1"/>
          </p:cNvSpPr>
          <p:nvPr>
            <p:ph type="sldNum" sz="quarter" idx="12"/>
          </p:nvPr>
        </p:nvSpPr>
        <p:spPr/>
        <p:txBody>
          <a:bodyPr/>
          <a:lstStyle/>
          <a:p>
            <a:fld id="{4B0D34C0-35A8-654C-9FBA-7B4E017BD630}" type="slidenum">
              <a:rPr lang="en-US" altLang="zh-CN" smtClean="0"/>
              <a:t>2</a:t>
            </a:fld>
            <a:endParaRPr kumimoji="1" lang="zh-CN" altLang="en-US"/>
          </a:p>
        </p:txBody>
      </p:sp>
      <p:sp>
        <p:nvSpPr>
          <p:cNvPr id="7" name="Shape9">
            <a:extLst>
              <a:ext uri="{FF2B5EF4-FFF2-40B4-BE49-F238E27FC236}">
                <a16:creationId xmlns:a16="http://schemas.microsoft.com/office/drawing/2014/main" id="{380B0404-32D0-494C-ADEE-C73B31B646D8}"/>
              </a:ext>
            </a:extLst>
          </p:cNvPr>
          <p:cNvSpPr/>
          <p:nvPr/>
        </p:nvSpPr>
        <p:spPr>
          <a:xfrm rot="10800000">
            <a:off x="3884329" y="1814665"/>
            <a:ext cx="6316353" cy="66501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0">
                <a:srgbClr val="6F1787">
                  <a:alpha val="62000"/>
                </a:srgbClr>
              </a:gs>
              <a:gs pos="100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8" name="标题 5">
            <a:extLst>
              <a:ext uri="{FF2B5EF4-FFF2-40B4-BE49-F238E27FC236}">
                <a16:creationId xmlns:a16="http://schemas.microsoft.com/office/drawing/2014/main" id="{5582F17E-4B03-4BE9-94BB-CAC28414C60F}"/>
              </a:ext>
            </a:extLst>
          </p:cNvPr>
          <p:cNvSpPr txBox="1">
            <a:spLocks/>
          </p:cNvSpPr>
          <p:nvPr/>
        </p:nvSpPr>
        <p:spPr bwMode="auto">
          <a:xfrm>
            <a:off x="971550" y="128441"/>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sz="3600" kern="0">
                <a:latin typeface="微软雅黑" panose="020B0503020204020204" pitchFamily="82" charset="2"/>
                <a:ea typeface="微软雅黑" panose="020B0503020204020204" pitchFamily="82" charset="2"/>
              </a:rPr>
              <a:t>目录</a:t>
            </a:r>
            <a:endParaRPr lang="zh-CN" altLang="en-US" sz="3600" kern="0" dirty="0">
              <a:latin typeface="微软雅黑" panose="020B0503020204020204" pitchFamily="82" charset="2"/>
              <a:ea typeface="微软雅黑" panose="020B0503020204020204" pitchFamily="82" charset="2"/>
            </a:endParaRPr>
          </a:p>
        </p:txBody>
      </p:sp>
      <p:grpSp>
        <p:nvGrpSpPr>
          <p:cNvPr id="9" name="组合 8">
            <a:extLst>
              <a:ext uri="{FF2B5EF4-FFF2-40B4-BE49-F238E27FC236}">
                <a16:creationId xmlns:a16="http://schemas.microsoft.com/office/drawing/2014/main" id="{641873AC-CE77-4398-B146-FA46D31489F6}"/>
              </a:ext>
            </a:extLst>
          </p:cNvPr>
          <p:cNvGrpSpPr/>
          <p:nvPr/>
        </p:nvGrpSpPr>
        <p:grpSpPr>
          <a:xfrm>
            <a:off x="3778825" y="1814666"/>
            <a:ext cx="4634349" cy="665018"/>
            <a:chOff x="4135652" y="1885567"/>
            <a:chExt cx="4634349" cy="665018"/>
          </a:xfrm>
        </p:grpSpPr>
        <p:sp>
          <p:nvSpPr>
            <p:cNvPr id="10" name="Shape7">
              <a:extLst>
                <a:ext uri="{FF2B5EF4-FFF2-40B4-BE49-F238E27FC236}">
                  <a16:creationId xmlns:a16="http://schemas.microsoft.com/office/drawing/2014/main" id="{0D48BC9F-C3D4-49DB-AC53-DC83F3B034A1}"/>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bg1"/>
                  </a:solidFill>
                  <a:latin typeface="微软雅黑" panose="020B0503020204020204" pitchFamily="82" charset="2"/>
                  <a:ea typeface="微软雅黑" panose="020B0503020204020204" pitchFamily="82" charset="2"/>
                  <a:cs typeface="Arial" panose="020B0604020202020204" pitchFamily="34" charset="0"/>
                </a:rPr>
                <a:t>01</a:t>
              </a:r>
              <a:endParaRPr kumimoji="1" lang="zh-CN" altLang="en-US" sz="2400" b="1" dirty="0">
                <a:latin typeface="微软雅黑" panose="020B0503020204020204" pitchFamily="82" charset="2"/>
                <a:ea typeface="微软雅黑" panose="020B0503020204020204" pitchFamily="82" charset="2"/>
              </a:endParaRPr>
            </a:p>
          </p:txBody>
        </p:sp>
        <p:sp>
          <p:nvSpPr>
            <p:cNvPr id="11" name="Shape11">
              <a:extLst>
                <a:ext uri="{FF2B5EF4-FFF2-40B4-BE49-F238E27FC236}">
                  <a16:creationId xmlns:a16="http://schemas.microsoft.com/office/drawing/2014/main" id="{6594C1BB-935D-4EE6-851A-678EDC4B24E8}"/>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事务概览及其概念 </a:t>
              </a:r>
              <a:endParaRPr lang="en-US" altLang="zh-CN" sz="2800" b="1" dirty="0">
                <a:latin typeface="微软雅黑" panose="020B0503020204020204" pitchFamily="82" charset="2"/>
                <a:ea typeface="微软雅黑" panose="020B0503020204020204" pitchFamily="82" charset="2"/>
              </a:endParaRPr>
            </a:p>
          </p:txBody>
        </p:sp>
      </p:grpSp>
      <p:grpSp>
        <p:nvGrpSpPr>
          <p:cNvPr id="12" name="组合 11">
            <a:extLst>
              <a:ext uri="{FF2B5EF4-FFF2-40B4-BE49-F238E27FC236}">
                <a16:creationId xmlns:a16="http://schemas.microsoft.com/office/drawing/2014/main" id="{AFED8807-70DC-4219-8FF4-91719F8FB359}"/>
              </a:ext>
            </a:extLst>
          </p:cNvPr>
          <p:cNvGrpSpPr/>
          <p:nvPr/>
        </p:nvGrpSpPr>
        <p:grpSpPr>
          <a:xfrm>
            <a:off x="3778825" y="2698827"/>
            <a:ext cx="4634349" cy="665018"/>
            <a:chOff x="4135652" y="1885567"/>
            <a:chExt cx="4634349" cy="665018"/>
          </a:xfrm>
        </p:grpSpPr>
        <p:sp>
          <p:nvSpPr>
            <p:cNvPr id="13" name="Shape7">
              <a:extLst>
                <a:ext uri="{FF2B5EF4-FFF2-40B4-BE49-F238E27FC236}">
                  <a16:creationId xmlns:a16="http://schemas.microsoft.com/office/drawing/2014/main" id="{178D869B-96ED-46A4-A3A9-E06C14FDCA0C}"/>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02</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14" name="Shape11">
              <a:extLst>
                <a:ext uri="{FF2B5EF4-FFF2-40B4-BE49-F238E27FC236}">
                  <a16:creationId xmlns:a16="http://schemas.microsoft.com/office/drawing/2014/main" id="{9AFD728C-344B-4C9D-AFEB-A504A4458DC1}"/>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事务的特性</a:t>
              </a:r>
              <a:endParaRPr lang="en-US" altLang="zh-CN" sz="2800" b="1" dirty="0">
                <a:latin typeface="微软雅黑" panose="020B0503020204020204" pitchFamily="82" charset="2"/>
                <a:ea typeface="微软雅黑" panose="020B0503020204020204" pitchFamily="82" charset="2"/>
              </a:endParaRPr>
            </a:p>
          </p:txBody>
        </p:sp>
      </p:grpSp>
      <p:grpSp>
        <p:nvGrpSpPr>
          <p:cNvPr id="15" name="组合 14">
            <a:extLst>
              <a:ext uri="{FF2B5EF4-FFF2-40B4-BE49-F238E27FC236}">
                <a16:creationId xmlns:a16="http://schemas.microsoft.com/office/drawing/2014/main" id="{0719D0B0-93FF-4151-BB6D-0C044458B78A}"/>
              </a:ext>
            </a:extLst>
          </p:cNvPr>
          <p:cNvGrpSpPr/>
          <p:nvPr/>
        </p:nvGrpSpPr>
        <p:grpSpPr>
          <a:xfrm>
            <a:off x="3778825" y="3582988"/>
            <a:ext cx="4634349" cy="665018"/>
            <a:chOff x="4135652" y="1885567"/>
            <a:chExt cx="4634349" cy="665018"/>
          </a:xfrm>
        </p:grpSpPr>
        <p:sp>
          <p:nvSpPr>
            <p:cNvPr id="16" name="Shape7">
              <a:extLst>
                <a:ext uri="{FF2B5EF4-FFF2-40B4-BE49-F238E27FC236}">
                  <a16:creationId xmlns:a16="http://schemas.microsoft.com/office/drawing/2014/main" id="{540DB105-549C-4A78-9544-863BDC294AE1}"/>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03</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17" name="Shape11">
              <a:extLst>
                <a:ext uri="{FF2B5EF4-FFF2-40B4-BE49-F238E27FC236}">
                  <a16:creationId xmlns:a16="http://schemas.microsoft.com/office/drawing/2014/main" id="{E7F250EE-B6C2-4343-B467-E07400BBFCE9}"/>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可串行化调度</a:t>
              </a:r>
              <a:endParaRPr lang="en-US" altLang="zh-CN" sz="2800" b="1" dirty="0">
                <a:latin typeface="微软雅黑" panose="020B0503020204020204" pitchFamily="82" charset="2"/>
                <a:ea typeface="微软雅黑" panose="020B0503020204020204" pitchFamily="82" charset="2"/>
              </a:endParaRPr>
            </a:p>
          </p:txBody>
        </p:sp>
      </p:grpSp>
      <p:grpSp>
        <p:nvGrpSpPr>
          <p:cNvPr id="18" name="组合 17">
            <a:extLst>
              <a:ext uri="{FF2B5EF4-FFF2-40B4-BE49-F238E27FC236}">
                <a16:creationId xmlns:a16="http://schemas.microsoft.com/office/drawing/2014/main" id="{01B524D8-88D4-4D3F-972F-944961AEC1F6}"/>
              </a:ext>
            </a:extLst>
          </p:cNvPr>
          <p:cNvGrpSpPr/>
          <p:nvPr/>
        </p:nvGrpSpPr>
        <p:grpSpPr>
          <a:xfrm>
            <a:off x="3778825" y="4467149"/>
            <a:ext cx="4634349" cy="665018"/>
            <a:chOff x="4135652" y="1885567"/>
            <a:chExt cx="4634349" cy="665018"/>
          </a:xfrm>
        </p:grpSpPr>
        <p:sp>
          <p:nvSpPr>
            <p:cNvPr id="19" name="Shape7">
              <a:extLst>
                <a:ext uri="{FF2B5EF4-FFF2-40B4-BE49-F238E27FC236}">
                  <a16:creationId xmlns:a16="http://schemas.microsoft.com/office/drawing/2014/main" id="{FD984CC3-FCA4-42B5-B620-BD52A53BFA64}"/>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04</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0" name="Shape11">
              <a:extLst>
                <a:ext uri="{FF2B5EF4-FFF2-40B4-BE49-F238E27FC236}">
                  <a16:creationId xmlns:a16="http://schemas.microsoft.com/office/drawing/2014/main" id="{5C89D1AF-5693-4900-BD38-875D3869FBBE}"/>
                </a:ext>
              </a:extLst>
            </p:cNvPr>
            <p:cNvSpPr txBox="1"/>
            <p:nvPr/>
          </p:nvSpPr>
          <p:spPr>
            <a:xfrm>
              <a:off x="5036202" y="1956466"/>
              <a:ext cx="3733799" cy="523220"/>
            </a:xfrm>
            <a:prstGeom prst="rect">
              <a:avLst/>
            </a:prstGeom>
            <a:noFill/>
          </p:spPr>
          <p:txBody>
            <a:bodyPr wrap="square" rtlCol="0">
              <a:spAutoFit/>
            </a:bodyPr>
            <a:lstStyle/>
            <a:p>
              <a:r>
                <a:rPr lang="zh-CN" altLang="zh-CN" sz="2800" b="1" dirty="0">
                  <a:latin typeface="微软雅黑" panose="020B0503020204020204" pitchFamily="82" charset="2"/>
                  <a:ea typeface="微软雅黑" panose="020B0503020204020204" pitchFamily="82" charset="2"/>
                </a:rPr>
                <a:t>事务的隔离级别</a:t>
              </a:r>
              <a:endParaRPr lang="zh-CN" altLang="en-US" sz="2800" b="1" dirty="0">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345977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836523D0-6506-4411-948A-9BE00205B72A}"/>
              </a:ext>
            </a:extLst>
          </p:cNvPr>
          <p:cNvSpPr/>
          <p:nvPr/>
        </p:nvSpPr>
        <p:spPr bwMode="auto">
          <a:xfrm>
            <a:off x="596348" y="1022531"/>
            <a:ext cx="10974740" cy="500538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74639" y="1070715"/>
            <a:ext cx="10466809" cy="2478938"/>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为了更好地</a:t>
            </a:r>
            <a:r>
              <a:rPr lang="zh-CN" altLang="zh-CN" sz="2000" b="1" dirty="0">
                <a:solidFill>
                  <a:srgbClr val="6F1787"/>
                </a:solidFill>
                <a:latin typeface="微软雅黑" panose="020B0503020204020204" pitchFamily="34" charset="-122"/>
                <a:ea typeface="微软雅黑" panose="020B0503020204020204" pitchFamily="34" charset="-122"/>
              </a:rPr>
              <a:t>解释并发控制过程中</a:t>
            </a:r>
            <a:r>
              <a:rPr lang="zh-CN" altLang="en-US" sz="2000" b="1" dirty="0">
                <a:solidFill>
                  <a:srgbClr val="6F1787"/>
                </a:solidFill>
                <a:latin typeface="微软雅黑" panose="020B0503020204020204" pitchFamily="34" charset="-122"/>
                <a:ea typeface="微软雅黑" panose="020B0503020204020204" pitchFamily="34" charset="-122"/>
              </a:rPr>
              <a:t>，</a:t>
            </a:r>
            <a:r>
              <a:rPr lang="zh-CN" altLang="zh-CN" sz="2000" b="1" dirty="0">
                <a:solidFill>
                  <a:srgbClr val="6F1787"/>
                </a:solidFill>
                <a:latin typeface="微软雅黑" panose="020B0503020204020204" pitchFamily="34" charset="-122"/>
                <a:ea typeface="微软雅黑" panose="020B0503020204020204" pitchFamily="34" charset="-122"/>
              </a:rPr>
              <a:t>数据库对事务的处理</a:t>
            </a:r>
            <a:r>
              <a:rPr lang="zh-CN" altLang="en-US" sz="2000" b="1" dirty="0">
                <a:solidFill>
                  <a:srgbClr val="6F1787"/>
                </a:solidFill>
                <a:latin typeface="微软雅黑" panose="020B0503020204020204" pitchFamily="34" charset="-122"/>
                <a:ea typeface="微软雅黑" panose="020B0503020204020204" pitchFamily="34" charset="-122"/>
              </a:rPr>
              <a:t>流程，首先</a:t>
            </a:r>
            <a:r>
              <a:rPr lang="zh-CN" altLang="zh-CN" sz="2000" b="1" dirty="0">
                <a:solidFill>
                  <a:srgbClr val="6F1787"/>
                </a:solidFill>
                <a:latin typeface="微软雅黑" panose="020B0503020204020204" pitchFamily="34" charset="-122"/>
                <a:ea typeface="微软雅黑" panose="020B0503020204020204" pitchFamily="34" charset="-122"/>
              </a:rPr>
              <a:t>引入一个概念：调度。</a:t>
            </a:r>
            <a:endParaRPr lang="en-US" altLang="zh-CN" sz="2000" b="1" dirty="0">
              <a:solidFill>
                <a:srgbClr val="6F1787"/>
              </a:solidFill>
              <a:latin typeface="微软雅黑" panose="020B0503020204020204" pitchFamily="34" charset="-122"/>
              <a:ea typeface="微软雅黑" panose="020B0503020204020204" pitchFamily="34" charset="-122"/>
            </a:endParaRPr>
          </a:p>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调度为事务的并发过程中，</a:t>
            </a:r>
            <a:r>
              <a:rPr lang="zh-CN" altLang="en-US" sz="2000" b="1" dirty="0">
                <a:solidFill>
                  <a:srgbClr val="6F1787"/>
                </a:solidFill>
                <a:latin typeface="微软雅黑" panose="020B0503020204020204" pitchFamily="34" charset="-122"/>
                <a:ea typeface="微软雅黑" panose="020B0503020204020204" pitchFamily="34" charset="-122"/>
              </a:rPr>
              <a:t>决定</a:t>
            </a:r>
            <a:r>
              <a:rPr lang="zh-CN" altLang="zh-CN" sz="2000" b="1" dirty="0">
                <a:solidFill>
                  <a:srgbClr val="6F1787"/>
                </a:solidFill>
                <a:latin typeface="微软雅黑" panose="020B0503020204020204" pitchFamily="34" charset="-122"/>
                <a:ea typeface="微软雅黑" panose="020B0503020204020204" pitchFamily="34" charset="-122"/>
              </a:rPr>
              <a:t>事务中每个操作的执行顺序。 </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读操作</a:t>
            </a:r>
            <a:r>
              <a:rPr lang="en-US" altLang="zh-CN" sz="1800" dirty="0">
                <a:latin typeface="微软雅黑" panose="020B0503020204020204" pitchFamily="34" charset="-122"/>
                <a:ea typeface="微软雅黑" panose="020B0503020204020204" pitchFamily="34" charset="-122"/>
              </a:rPr>
              <a:t>read(X)</a:t>
            </a:r>
            <a:r>
              <a:rPr lang="zh-CN" altLang="zh-CN" sz="1800" dirty="0">
                <a:latin typeface="微软雅黑" panose="020B0503020204020204" pitchFamily="34" charset="-122"/>
                <a:ea typeface="微软雅黑" panose="020B0503020204020204" pitchFamily="34" charset="-122"/>
              </a:rPr>
              <a:t>和写操作</a:t>
            </a:r>
            <a:r>
              <a:rPr lang="en-US" altLang="zh-CN" sz="1800" dirty="0">
                <a:latin typeface="微软雅黑" panose="020B0503020204020204" pitchFamily="34" charset="-122"/>
                <a:ea typeface="微软雅黑" panose="020B0503020204020204" pitchFamily="34" charset="-122"/>
              </a:rPr>
              <a:t>write(X)</a:t>
            </a:r>
            <a:r>
              <a:rPr lang="zh-CN" altLang="zh-CN" sz="1800" dirty="0">
                <a:latin typeface="微软雅黑" panose="020B0503020204020204" pitchFamily="34" charset="-122"/>
                <a:ea typeface="微软雅黑" panose="020B0503020204020204" pitchFamily="34" charset="-122"/>
              </a:rPr>
              <a:t>分别表示从数据库中读取记录</a:t>
            </a:r>
            <a:r>
              <a:rPr lang="en-US" altLang="zh-CN" sz="1800" dirty="0">
                <a:latin typeface="微软雅黑" panose="020B0503020204020204" pitchFamily="34" charset="-122"/>
                <a:ea typeface="微软雅黑" panose="020B0503020204020204" pitchFamily="34" charset="-122"/>
              </a:rPr>
              <a:t>X</a:t>
            </a:r>
            <a:r>
              <a:rPr lang="zh-CN" altLang="zh-CN" sz="1800" dirty="0">
                <a:latin typeface="微软雅黑" panose="020B0503020204020204" pitchFamily="34" charset="-122"/>
                <a:ea typeface="微软雅黑" panose="020B0503020204020204" pitchFamily="34" charset="-122"/>
              </a:rPr>
              <a:t>的数据和将数据写入记录</a:t>
            </a:r>
            <a:r>
              <a:rPr lang="en-US" altLang="zh-CN" sz="1800" dirty="0">
                <a:latin typeface="微软雅黑" panose="020B0503020204020204" pitchFamily="34" charset="-122"/>
                <a:ea typeface="微软雅黑" panose="020B0503020204020204" pitchFamily="34" charset="-122"/>
              </a:rPr>
              <a:t>X</a:t>
            </a:r>
            <a:r>
              <a:rPr lang="zh-CN" altLang="zh-CN" sz="1800" dirty="0">
                <a:latin typeface="微软雅黑" panose="020B0503020204020204" pitchFamily="34" charset="-122"/>
                <a:ea typeface="微软雅黑" panose="020B0503020204020204" pitchFamily="34" charset="-122"/>
              </a:rPr>
              <a:t>中。</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使用读操作和写操作来描述事务的执行过程。</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调度为读操作和写操作组成的序列。</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更新操作可以被替换为</a:t>
            </a:r>
            <a:r>
              <a:rPr lang="en-US" altLang="zh-CN" sz="1800" dirty="0">
                <a:latin typeface="微软雅黑" panose="020B0503020204020204" pitchFamily="34" charset="-122"/>
                <a:ea typeface="微软雅黑" panose="020B0503020204020204" pitchFamily="34" charset="-122"/>
              </a:rPr>
              <a:t>3</a:t>
            </a:r>
            <a:r>
              <a:rPr lang="zh-CN" altLang="en-US" sz="1800" dirty="0">
                <a:latin typeface="微软雅黑" panose="020B0503020204020204" pitchFamily="34" charset="-122"/>
                <a:ea typeface="微软雅黑" panose="020B0503020204020204" pitchFamily="34" charset="-122"/>
              </a:rPr>
              <a:t>个操作。</a:t>
            </a:r>
            <a:endParaRPr kumimoji="1" lang="zh-CN" altLang="en-US"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7" name="文本框 6">
            <a:extLst>
              <a:ext uri="{FF2B5EF4-FFF2-40B4-BE49-F238E27FC236}">
                <a16:creationId xmlns:a16="http://schemas.microsoft.com/office/drawing/2014/main" id="{82AB7D30-C5B8-054C-9C08-52C471C6BAE6}"/>
              </a:ext>
            </a:extLst>
          </p:cNvPr>
          <p:cNvSpPr txBox="1"/>
          <p:nvPr/>
        </p:nvSpPr>
        <p:spPr>
          <a:xfrm>
            <a:off x="1740079" y="4280516"/>
            <a:ext cx="8999725" cy="338554"/>
          </a:xfrm>
          <a:prstGeom prst="rect">
            <a:avLst/>
          </a:prstGeom>
          <a:solidFill>
            <a:schemeClr val="bg1"/>
          </a:solidFill>
          <a:ln>
            <a:solidFill>
              <a:schemeClr val="tx1"/>
            </a:solidFill>
          </a:ln>
        </p:spPr>
        <p:txBody>
          <a:bodyPr wrap="square">
            <a:spAutoFit/>
          </a:bodyPr>
          <a:lstStyle/>
          <a:p>
            <a:pPr latinLnBrk="1">
              <a:spcBef>
                <a:spcPts val="200"/>
              </a:spcBef>
              <a:spcAft>
                <a:spcPts val="200"/>
              </a:spcAft>
            </a:pP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UPDATE account SET balance = balance - 100.00 WHERE name = '</a:t>
            </a:r>
            <a:r>
              <a:rPr lang="zh-CN"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小明</a:t>
            </a: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 </a:t>
            </a:r>
            <a:endParaRPr lang="zh-CN" altLang="zh-CN" sz="1600" kern="100" spc="-20" dirty="0">
              <a:effectLst/>
              <a:latin typeface="微软雅黑" panose="020B0503020204020204" pitchFamily="34" charset="-122"/>
              <a:ea typeface="微软雅黑" panose="020B0503020204020204" pitchFamily="34" charset="-122"/>
              <a:cs typeface="Huawei Sans"/>
            </a:endParaRPr>
          </a:p>
        </p:txBody>
      </p:sp>
      <p:sp>
        <p:nvSpPr>
          <p:cNvPr id="9" name="文本框 8">
            <a:extLst>
              <a:ext uri="{FF2B5EF4-FFF2-40B4-BE49-F238E27FC236}">
                <a16:creationId xmlns:a16="http://schemas.microsoft.com/office/drawing/2014/main" id="{CA39AC72-0435-1347-B991-CAEB2E8D11D9}"/>
              </a:ext>
            </a:extLst>
          </p:cNvPr>
          <p:cNvSpPr txBox="1"/>
          <p:nvPr/>
        </p:nvSpPr>
        <p:spPr>
          <a:xfrm>
            <a:off x="1740079" y="4754226"/>
            <a:ext cx="6167716" cy="933589"/>
          </a:xfrm>
          <a:prstGeom prst="rect">
            <a:avLst/>
          </a:prstGeom>
          <a:solidFill>
            <a:schemeClr val="bg1"/>
          </a:solidFill>
          <a:ln>
            <a:solidFill>
              <a:schemeClr val="tx1"/>
            </a:solidFill>
          </a:ln>
        </p:spPr>
        <p:txBody>
          <a:bodyPr wrap="square">
            <a:spAutoFit/>
          </a:bodyPr>
          <a:lstStyle/>
          <a:p>
            <a:pPr latinLnBrk="1">
              <a:spcBef>
                <a:spcPts val="200"/>
              </a:spcBef>
              <a:spcAft>
                <a:spcPts val="200"/>
              </a:spcAft>
            </a:pP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read(</a:t>
            </a:r>
            <a:r>
              <a:rPr lang="zh-CN"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小明的余额）</a:t>
            </a: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a:t>
            </a:r>
            <a:endParaRPr lang="zh-CN" altLang="zh-CN" sz="1600"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zh-CN"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小明的余额 </a:t>
            </a: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 </a:t>
            </a:r>
            <a:r>
              <a:rPr lang="zh-CN"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小明的余额</a:t>
            </a: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 - 100;</a:t>
            </a:r>
            <a:endParaRPr lang="zh-CN" altLang="zh-CN" sz="1600"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write(</a:t>
            </a:r>
            <a:r>
              <a:rPr lang="zh-CN"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小明的余额）</a:t>
            </a:r>
            <a:r>
              <a:rPr lang="en-US" altLang="zh-CN" sz="1600" kern="100" spc="-20" dirty="0">
                <a:solidFill>
                  <a:srgbClr val="000000"/>
                </a:solidFill>
                <a:effectLst/>
                <a:latin typeface="微软雅黑" panose="020B0503020204020204" pitchFamily="34" charset="-122"/>
                <a:ea typeface="微软雅黑" panose="020B0503020204020204" pitchFamily="34" charset="-122"/>
                <a:cs typeface="Huawei Sans"/>
              </a:rPr>
              <a:t>;</a:t>
            </a:r>
            <a:endParaRPr lang="zh-CN" altLang="zh-CN" sz="1600" kern="100" spc="-20" dirty="0">
              <a:effectLst/>
              <a:latin typeface="微软雅黑" panose="020B0503020204020204" pitchFamily="34" charset="-122"/>
              <a:ea typeface="微软雅黑" panose="020B0503020204020204" pitchFamily="34" charset="-122"/>
              <a:cs typeface="Huawei Sans"/>
            </a:endParaRPr>
          </a:p>
        </p:txBody>
      </p:sp>
    </p:spTree>
    <p:extLst>
      <p:ext uri="{BB962C8B-B14F-4D97-AF65-F5344CB8AC3E}">
        <p14:creationId xmlns:p14="http://schemas.microsoft.com/office/powerpoint/2010/main" val="2086959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84FF02FB-E169-40C7-8EBC-F686E32980B9}"/>
              </a:ext>
            </a:extLst>
          </p:cNvPr>
          <p:cNvSpPr/>
          <p:nvPr/>
        </p:nvSpPr>
        <p:spPr bwMode="auto">
          <a:xfrm>
            <a:off x="1045820" y="952193"/>
            <a:ext cx="10100361" cy="533137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171074" y="1052921"/>
            <a:ext cx="8991113" cy="5005387"/>
          </a:xfrm>
        </p:spPr>
        <p:txBody>
          <a:bodyPr/>
          <a:lstStyle/>
          <a:p>
            <a:r>
              <a:rPr lang="zh-CN" altLang="zh-CN" sz="2000" b="1" dirty="0">
                <a:solidFill>
                  <a:srgbClr val="6F1787"/>
                </a:solidFill>
                <a:latin typeface="微软雅黑" panose="020B0503020204020204" pitchFamily="34" charset="-122"/>
                <a:ea typeface="微软雅黑" panose="020B0503020204020204" pitchFamily="34" charset="-122"/>
              </a:rPr>
              <a:t>考虑一个场景</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表示小明的余额，初始为</a:t>
            </a:r>
            <a:r>
              <a:rPr lang="en-US" altLang="zh-CN" sz="1800" dirty="0">
                <a:latin typeface="微软雅黑" panose="020B0503020204020204" pitchFamily="34" charset="-122"/>
                <a:ea typeface="微软雅黑" panose="020B0503020204020204" pitchFamily="34" charset="-122"/>
              </a:rPr>
              <a:t>300</a:t>
            </a:r>
            <a:r>
              <a:rPr lang="zh-CN" altLang="zh-CN" sz="1800" dirty="0">
                <a:latin typeface="微软雅黑" panose="020B0503020204020204" pitchFamily="34" charset="-122"/>
                <a:ea typeface="微软雅黑" panose="020B0503020204020204" pitchFamily="34" charset="-122"/>
              </a:rPr>
              <a:t>元，</a:t>
            </a:r>
            <a:r>
              <a:rPr lang="en-US" altLang="zh-CN" sz="1800" dirty="0">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1</a:t>
            </a:r>
            <a:r>
              <a:rPr lang="zh-CN" altLang="zh-CN"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2</a:t>
            </a:r>
            <a:r>
              <a:rPr lang="zh-CN" altLang="zh-CN" sz="1800" dirty="0">
                <a:latin typeface="微软雅黑" panose="020B0503020204020204" pitchFamily="34" charset="-122"/>
                <a:ea typeface="微软雅黑" panose="020B0503020204020204" pitchFamily="34" charset="-122"/>
              </a:rPr>
              <a:t>分别表示小明消费</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元和消费</a:t>
            </a:r>
            <a:r>
              <a:rPr lang="en-US" altLang="zh-CN" sz="1800" dirty="0">
                <a:latin typeface="微软雅黑" panose="020B0503020204020204" pitchFamily="34" charset="-122"/>
                <a:ea typeface="微软雅黑" panose="020B0503020204020204" pitchFamily="34" charset="-122"/>
              </a:rPr>
              <a:t>200</a:t>
            </a:r>
            <a:r>
              <a:rPr lang="zh-CN" altLang="zh-CN" sz="1800" dirty="0">
                <a:latin typeface="微软雅黑" panose="020B0503020204020204" pitchFamily="34" charset="-122"/>
                <a:ea typeface="微软雅黑" panose="020B0503020204020204" pitchFamily="34" charset="-122"/>
              </a:rPr>
              <a:t>元的扣款事务。经过两次扣款之后小明的余额应该为</a:t>
            </a:r>
            <a:r>
              <a:rPr lang="en-US" altLang="zh-CN" sz="1800" dirty="0">
                <a:latin typeface="微软雅黑" panose="020B0503020204020204" pitchFamily="34" charset="-122"/>
                <a:ea typeface="微软雅黑" panose="020B0503020204020204" pitchFamily="34" charset="-122"/>
              </a:rPr>
              <a:t>0</a:t>
            </a:r>
            <a:r>
              <a:rPr lang="zh-CN" altLang="zh-CN" sz="1800" dirty="0">
                <a:latin typeface="微软雅黑" panose="020B0503020204020204" pitchFamily="34" charset="-122"/>
                <a:ea typeface="微软雅黑" panose="020B0503020204020204" pitchFamily="34" charset="-122"/>
              </a:rPr>
              <a:t>元。</a:t>
            </a:r>
            <a:endParaRPr lang="en-US" altLang="zh-CN" sz="18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0" indent="0">
              <a:buNone/>
            </a:pPr>
            <a:endParaRPr lang="en-US" altLang="zh-CN" sz="2000" dirty="0">
              <a:latin typeface="微软雅黑" panose="020B0503020204020204" pitchFamily="34" charset="-122"/>
              <a:ea typeface="微软雅黑" panose="020B0503020204020204" pitchFamily="34" charset="-122"/>
            </a:endParaRPr>
          </a:p>
          <a:p>
            <a:r>
              <a:rPr lang="zh-CN" altLang="en-US" sz="2000" b="1" dirty="0">
                <a:solidFill>
                  <a:srgbClr val="6F1787"/>
                </a:solidFill>
                <a:latin typeface="微软雅黑" panose="020B0503020204020204" pitchFamily="34" charset="-122"/>
                <a:ea typeface="微软雅黑" panose="020B0503020204020204" pitchFamily="34" charset="-122"/>
              </a:rPr>
              <a:t>调度</a:t>
            </a:r>
            <a:r>
              <a:rPr lang="en-US" altLang="zh-CN" sz="2000" b="1" dirty="0">
                <a:solidFill>
                  <a:srgbClr val="6F1787"/>
                </a:solidFill>
                <a:latin typeface="微软雅黑" panose="020B0503020204020204" pitchFamily="34" charset="-122"/>
                <a:ea typeface="微软雅黑" panose="020B0503020204020204" pitchFamily="34" charset="-122"/>
              </a:rPr>
              <a:t>1</a:t>
            </a:r>
            <a:r>
              <a:rPr lang="zh-CN" altLang="en-US" sz="2000" b="1" dirty="0">
                <a:solidFill>
                  <a:srgbClr val="6F1787"/>
                </a:solidFill>
                <a:latin typeface="微软雅黑" panose="020B0503020204020204" pitchFamily="34" charset="-122"/>
                <a:ea typeface="微软雅黑" panose="020B0503020204020204" pitchFamily="34" charset="-122"/>
              </a:rPr>
              <a:t>是事务的串行执行，也被称为串行调度</a:t>
            </a:r>
            <a:endParaRPr lang="en-US" altLang="zh-CN" sz="2000" b="1" dirty="0">
              <a:solidFill>
                <a:srgbClr val="6F1787"/>
              </a:solidFill>
              <a:latin typeface="微软雅黑" panose="020B0503020204020204" pitchFamily="34" charset="-122"/>
              <a:ea typeface="微软雅黑" panose="020B0503020204020204" pitchFamily="34" charset="-122"/>
            </a:endParaRPr>
          </a:p>
          <a:p>
            <a:r>
              <a:rPr lang="zh-CN" altLang="en-US" sz="2000" b="1" dirty="0">
                <a:solidFill>
                  <a:srgbClr val="6F1787"/>
                </a:solidFill>
                <a:latin typeface="微软雅黑" panose="020B0503020204020204" pitchFamily="34" charset="-122"/>
                <a:ea typeface="微软雅黑" panose="020B0503020204020204" pitchFamily="34" charset="-122"/>
              </a:rPr>
              <a:t>调度</a:t>
            </a:r>
            <a:r>
              <a:rPr lang="en-US" altLang="zh-CN" sz="2000" b="1" dirty="0">
                <a:solidFill>
                  <a:srgbClr val="6F1787"/>
                </a:solidFill>
                <a:latin typeface="微软雅黑" panose="020B0503020204020204" pitchFamily="34" charset="-122"/>
                <a:ea typeface="微软雅黑" panose="020B0503020204020204" pitchFamily="34" charset="-122"/>
              </a:rPr>
              <a:t>2</a:t>
            </a:r>
            <a:r>
              <a:rPr lang="zh-CN" altLang="en-US" sz="2000" b="1" dirty="0">
                <a:solidFill>
                  <a:srgbClr val="6F1787"/>
                </a:solidFill>
                <a:latin typeface="微软雅黑" panose="020B0503020204020204" pitchFamily="34" charset="-122"/>
                <a:ea typeface="微软雅黑" panose="020B0503020204020204" pitchFamily="34" charset="-122"/>
              </a:rPr>
              <a:t>为一个并发调度，但是产生了不正确的结果</a:t>
            </a:r>
            <a:endParaRPr kumimoji="1" lang="zh-CN" altLang="en-US" sz="20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片 7">
            <a:extLst>
              <a:ext uri="{FF2B5EF4-FFF2-40B4-BE49-F238E27FC236}">
                <a16:creationId xmlns:a16="http://schemas.microsoft.com/office/drawing/2014/main" id="{63BFD167-A13D-474A-B134-2B0A2E472736}"/>
              </a:ext>
            </a:extLst>
          </p:cNvPr>
          <p:cNvPicPr>
            <a:picLocks noChangeAspect="1"/>
          </p:cNvPicPr>
          <p:nvPr/>
        </p:nvPicPr>
        <p:blipFill>
          <a:blip r:embed="rId2"/>
          <a:stretch>
            <a:fillRect/>
          </a:stretch>
        </p:blipFill>
        <p:spPr>
          <a:xfrm>
            <a:off x="2770472" y="2197897"/>
            <a:ext cx="6651056" cy="2908481"/>
          </a:xfrm>
          <a:prstGeom prst="rect">
            <a:avLst/>
          </a:prstGeom>
        </p:spPr>
      </p:pic>
    </p:spTree>
    <p:extLst>
      <p:ext uri="{BB962C8B-B14F-4D97-AF65-F5344CB8AC3E}">
        <p14:creationId xmlns:p14="http://schemas.microsoft.com/office/powerpoint/2010/main" val="4481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1B8C820E-99E9-43A1-946B-672F118EA150}"/>
              </a:ext>
            </a:extLst>
          </p:cNvPr>
          <p:cNvSpPr/>
          <p:nvPr/>
        </p:nvSpPr>
        <p:spPr bwMode="auto">
          <a:xfrm>
            <a:off x="831268" y="993257"/>
            <a:ext cx="10451633" cy="4871486"/>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293847" y="993257"/>
            <a:ext cx="9446302" cy="5005387"/>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串行调度</a:t>
            </a:r>
            <a:r>
              <a:rPr lang="en-US" altLang="zh-CN" sz="2000" b="1" dirty="0">
                <a:solidFill>
                  <a:srgbClr val="6F1787"/>
                </a:solidFill>
                <a:latin typeface="微软雅黑" panose="020B0503020204020204" pitchFamily="34" charset="-122"/>
                <a:ea typeface="微软雅黑" panose="020B0503020204020204" pitchFamily="34" charset="-122"/>
              </a:rPr>
              <a:t>(serial</a:t>
            </a:r>
            <a:r>
              <a:rPr lang="zh-CN" altLang="en-US" sz="2000" b="1" dirty="0">
                <a:solidFill>
                  <a:srgbClr val="6F1787"/>
                </a:solidFill>
                <a:latin typeface="微软雅黑" panose="020B0503020204020204" pitchFamily="34" charset="-122"/>
                <a:ea typeface="微软雅黑" panose="020B0503020204020204" pitchFamily="34" charset="-122"/>
              </a:rPr>
              <a:t> </a:t>
            </a:r>
            <a:r>
              <a:rPr lang="en-US" altLang="zh-CN" sz="2000" b="1" dirty="0">
                <a:solidFill>
                  <a:srgbClr val="6F1787"/>
                </a:solidFill>
                <a:latin typeface="微软雅黑" panose="020B0503020204020204" pitchFamily="34" charset="-122"/>
                <a:ea typeface="微软雅黑" panose="020B0503020204020204" pitchFamily="34" charset="-122"/>
              </a:rPr>
              <a:t>schedule):</a:t>
            </a:r>
            <a:r>
              <a:rPr lang="zh-CN" altLang="en-US" sz="2000" b="1" dirty="0">
                <a:solidFill>
                  <a:srgbClr val="6F1787"/>
                </a:solidFill>
                <a:latin typeface="微软雅黑" panose="020B0503020204020204" pitchFamily="34" charset="-122"/>
                <a:ea typeface="微软雅黑" panose="020B0503020204020204" pitchFamily="34" charset="-122"/>
              </a:rPr>
              <a:t> 事务串行执行</a:t>
            </a:r>
            <a:endParaRPr lang="en-US" altLang="zh-CN" sz="2000" b="1" dirty="0">
              <a:solidFill>
                <a:srgbClr val="6F1787"/>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调度定义下的并发控制</a:t>
            </a:r>
            <a:r>
              <a:rPr lang="en-US" altLang="zh-CN" sz="2000" b="1" dirty="0">
                <a:solidFill>
                  <a:srgbClr val="6F1787"/>
                </a:solidFill>
                <a:latin typeface="微软雅黑" panose="020B0503020204020204" pitchFamily="34" charset="-122"/>
                <a:ea typeface="微软雅黑" panose="020B0503020204020204" pitchFamily="34" charset="-122"/>
              </a:rPr>
              <a:t>:</a:t>
            </a:r>
          </a:p>
          <a:p>
            <a:pPr lvl="1">
              <a:lnSpc>
                <a:spcPct val="150000"/>
              </a:lnSpc>
            </a:pPr>
            <a:r>
              <a:rPr lang="zh-CN" altLang="en-US" sz="1800" dirty="0">
                <a:latin typeface="微软雅黑" panose="020B0503020204020204" pitchFamily="34" charset="-122"/>
                <a:ea typeface="微软雅黑" panose="020B0503020204020204" pitchFamily="34" charset="-122"/>
              </a:rPr>
              <a:t>给定</a:t>
            </a:r>
            <a:r>
              <a:rPr lang="zh-CN" altLang="zh-CN" sz="1800" dirty="0">
                <a:latin typeface="微软雅黑" panose="020B0503020204020204" pitchFamily="34" charset="-122"/>
                <a:ea typeface="微软雅黑" panose="020B0503020204020204" pitchFamily="34" charset="-122"/>
              </a:rPr>
              <a:t>一个并发调度</a:t>
            </a:r>
            <a:r>
              <a:rPr lang="en-US" altLang="zh-CN" sz="1800" i="1" dirty="0">
                <a:latin typeface="微软雅黑" panose="020B0503020204020204" pitchFamily="34" charset="-122"/>
                <a:ea typeface="微软雅黑" panose="020B0503020204020204" pitchFamily="34" charset="-122"/>
              </a:rPr>
              <a:t>S</a:t>
            </a:r>
            <a:r>
              <a:rPr lang="zh-CN" altLang="en-US" sz="1800" i="1" dirty="0">
                <a:latin typeface="微软雅黑" panose="020B0503020204020204" pitchFamily="34" charset="-122"/>
                <a:ea typeface="微软雅黑" panose="020B0503020204020204" pitchFamily="34" charset="-122"/>
              </a:rPr>
              <a:t> </a:t>
            </a:r>
            <a:r>
              <a:rPr lang="zh-CN" altLang="zh-CN" sz="1800" i="1"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存在一个串行调度</a:t>
            </a:r>
            <a:r>
              <a:rPr lang="en-US" altLang="zh-CN" sz="1800" i="1" dirty="0">
                <a:latin typeface="微软雅黑" panose="020B0503020204020204" pitchFamily="34" charset="-122"/>
                <a:ea typeface="微软雅黑" panose="020B0503020204020204" pitchFamily="34" charset="-122"/>
              </a:rPr>
              <a:t>S’</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在任何数据库状态下，</a:t>
            </a:r>
            <a:r>
              <a:rPr lang="zh-CN" altLang="zh-CN" sz="1800" b="1" dirty="0">
                <a:solidFill>
                  <a:srgbClr val="3B20FF"/>
                </a:solidFill>
                <a:latin typeface="微软雅黑" panose="020B0503020204020204" pitchFamily="34" charset="-122"/>
                <a:ea typeface="微软雅黑" panose="020B0503020204020204" pitchFamily="34" charset="-122"/>
              </a:rPr>
              <a:t>按照调度</a:t>
            </a:r>
            <a:r>
              <a:rPr lang="en-US" altLang="zh-CN" sz="1800" b="1" i="1" dirty="0">
                <a:solidFill>
                  <a:srgbClr val="3B20FF"/>
                </a:solidFill>
                <a:latin typeface="微软雅黑" panose="020B0503020204020204" pitchFamily="34" charset="-122"/>
                <a:ea typeface="微软雅黑" panose="020B0503020204020204" pitchFamily="34" charset="-122"/>
              </a:rPr>
              <a:t>S</a:t>
            </a:r>
            <a:r>
              <a:rPr lang="zh-CN" altLang="en-US" sz="1800" b="1" i="1" dirty="0">
                <a:solidFill>
                  <a:srgbClr val="3B20FF"/>
                </a:solidFill>
                <a:latin typeface="微软雅黑" panose="020B0503020204020204" pitchFamily="34" charset="-122"/>
                <a:ea typeface="微软雅黑" panose="020B0503020204020204" pitchFamily="34" charset="-122"/>
              </a:rPr>
              <a:t> </a:t>
            </a:r>
            <a:r>
              <a:rPr lang="zh-CN" altLang="zh-CN" sz="1800" b="1" dirty="0">
                <a:solidFill>
                  <a:srgbClr val="3B20FF"/>
                </a:solidFill>
                <a:latin typeface="微软雅黑" panose="020B0503020204020204" pitchFamily="34" charset="-122"/>
                <a:ea typeface="微软雅黑" panose="020B0503020204020204" pitchFamily="34" charset="-122"/>
              </a:rPr>
              <a:t>和调度</a:t>
            </a:r>
            <a:r>
              <a:rPr lang="en-US" altLang="zh-CN" sz="1800" b="1" i="1" dirty="0">
                <a:solidFill>
                  <a:srgbClr val="3B20FF"/>
                </a:solidFill>
                <a:latin typeface="微软雅黑" panose="020B0503020204020204" pitchFamily="34" charset="-122"/>
                <a:ea typeface="微软雅黑" panose="020B0503020204020204" pitchFamily="34" charset="-122"/>
              </a:rPr>
              <a:t>S’</a:t>
            </a:r>
            <a:r>
              <a:rPr lang="zh-CN" altLang="zh-CN" sz="1800" b="1" dirty="0">
                <a:solidFill>
                  <a:srgbClr val="3B20FF"/>
                </a:solidFill>
                <a:latin typeface="微软雅黑" panose="020B0503020204020204" pitchFamily="34" charset="-122"/>
                <a:ea typeface="微软雅黑" panose="020B0503020204020204" pitchFamily="34" charset="-122"/>
              </a:rPr>
              <a:t>执行后所产生的结果都是相同的</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此时</a:t>
            </a:r>
            <a:r>
              <a:rPr lang="zh-CN" altLang="zh-CN" sz="1800" dirty="0">
                <a:latin typeface="微软雅黑" panose="020B0503020204020204" pitchFamily="34" charset="-122"/>
                <a:ea typeface="微软雅黑" panose="020B0503020204020204" pitchFamily="34" charset="-122"/>
              </a:rPr>
              <a:t>调度</a:t>
            </a:r>
            <a:r>
              <a:rPr lang="en-US" altLang="zh-CN" sz="1800" i="1" dirty="0">
                <a:latin typeface="微软雅黑" panose="020B0503020204020204" pitchFamily="34" charset="-122"/>
                <a:ea typeface="微软雅黑" panose="020B0503020204020204" pitchFamily="34" charset="-122"/>
              </a:rPr>
              <a:t>S</a:t>
            </a:r>
            <a:r>
              <a:rPr lang="zh-CN" altLang="en-US" sz="1800" i="1"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被称之为</a:t>
            </a:r>
            <a:r>
              <a:rPr lang="zh-CN" altLang="zh-CN" sz="1800" b="1" dirty="0">
                <a:solidFill>
                  <a:srgbClr val="3B20FF"/>
                </a:solidFill>
                <a:latin typeface="微软雅黑" panose="020B0503020204020204" pitchFamily="34" charset="-122"/>
                <a:ea typeface="微软雅黑" panose="020B0503020204020204" pitchFamily="34" charset="-122"/>
              </a:rPr>
              <a:t>可串行化调度</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serializable</a:t>
            </a: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schedule</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b="1" kern="0" dirty="0">
                <a:solidFill>
                  <a:srgbClr val="6F1787"/>
                </a:solidFill>
                <a:latin typeface="微软雅黑" panose="020B0503020204020204" pitchFamily="34" charset="-122"/>
                <a:ea typeface="微软雅黑" panose="020B0503020204020204" pitchFamily="34" charset="-122"/>
              </a:rPr>
              <a:t>可串行化调度的数量十分巨大，且难以校验，</a:t>
            </a:r>
            <a:r>
              <a:rPr lang="zh-CN" altLang="en-US" sz="2000" b="1" kern="0" dirty="0">
                <a:solidFill>
                  <a:srgbClr val="3B20FF"/>
                </a:solidFill>
                <a:latin typeface="微软雅黑" panose="020B0503020204020204" pitchFamily="34" charset="-122"/>
                <a:ea typeface="微软雅黑" panose="020B0503020204020204" pitchFamily="34" charset="-122"/>
              </a:rPr>
              <a:t>数据库中一般通过找到可串行化调度的子集（充分条件），</a:t>
            </a:r>
            <a:r>
              <a:rPr lang="zh-CN" altLang="en-US" sz="2000" kern="0" dirty="0">
                <a:latin typeface="微软雅黑" panose="020B0503020204020204" pitchFamily="34" charset="-122"/>
                <a:ea typeface="微软雅黑" panose="020B0503020204020204" pitchFamily="34" charset="-122"/>
              </a:rPr>
              <a:t>即找到能够提前确认是可串行调度的并发调度，进而提升调度效率。</a:t>
            </a:r>
          </a:p>
          <a:p>
            <a:pPr lvl="1"/>
            <a:endParaRPr lang="en-US"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1787009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6">
            <a:extLst>
              <a:ext uri="{FF2B5EF4-FFF2-40B4-BE49-F238E27FC236}">
                <a16:creationId xmlns:a16="http://schemas.microsoft.com/office/drawing/2014/main" id="{4F4B8172-C098-49C3-AF8E-B1C5DB508917}"/>
              </a:ext>
            </a:extLst>
          </p:cNvPr>
          <p:cNvSpPr/>
          <p:nvPr/>
        </p:nvSpPr>
        <p:spPr>
          <a:xfrm>
            <a:off x="1052330" y="2510357"/>
            <a:ext cx="10087341" cy="3991187"/>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a16="http://schemas.microsoft.com/office/drawing/2014/main" id="{76C34F64-93CA-43FD-C55D-AB317892D8B3}"/>
              </a:ext>
            </a:extLst>
          </p:cNvPr>
          <p:cNvSpPr>
            <a:spLocks noGrp="1"/>
          </p:cNvSpPr>
          <p:nvPr>
            <p:ph type="sldNum" sz="quarter" idx="10"/>
          </p:nvPr>
        </p:nvSpPr>
        <p:spPr/>
        <p:txBody>
          <a:bodyPr/>
          <a:lstStyle/>
          <a:p>
            <a:fld id="{87BBDC00-B9E2-4EFD-9306-2934E87247C6}" type="slidenum">
              <a:rPr lang="zh-CN" altLang="en-US" smtClean="0"/>
              <a:pPr/>
              <a:t>23</a:t>
            </a:fld>
            <a:endParaRPr lang="zh-CN" altLang="en-US"/>
          </a:p>
        </p:txBody>
      </p:sp>
      <p:sp>
        <p:nvSpPr>
          <p:cNvPr id="3" name="标题 2">
            <a:extLst>
              <a:ext uri="{FF2B5EF4-FFF2-40B4-BE49-F238E27FC236}">
                <a16:creationId xmlns:a16="http://schemas.microsoft.com/office/drawing/2014/main" id="{5D6E1414-D763-292C-17A8-18A84021C423}"/>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调度</a:t>
            </a:r>
          </a:p>
        </p:txBody>
      </p:sp>
      <p:sp>
        <p:nvSpPr>
          <p:cNvPr id="5" name="页脚占位符 4">
            <a:extLst>
              <a:ext uri="{FF2B5EF4-FFF2-40B4-BE49-F238E27FC236}">
                <a16:creationId xmlns:a16="http://schemas.microsoft.com/office/drawing/2014/main" id="{CBB58E2C-318B-CE42-6F84-590636398E6D}"/>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grpSp>
        <p:nvGrpSpPr>
          <p:cNvPr id="6" name="Group 17">
            <a:extLst>
              <a:ext uri="{FF2B5EF4-FFF2-40B4-BE49-F238E27FC236}">
                <a16:creationId xmlns:a16="http://schemas.microsoft.com/office/drawing/2014/main" id="{E42594BC-AE49-FD71-ACFB-3D055FF1D0FE}"/>
              </a:ext>
            </a:extLst>
          </p:cNvPr>
          <p:cNvGrpSpPr>
            <a:grpSpLocks/>
          </p:cNvGrpSpPr>
          <p:nvPr/>
        </p:nvGrpSpPr>
        <p:grpSpPr bwMode="auto">
          <a:xfrm>
            <a:off x="1638563" y="3202874"/>
            <a:ext cx="4808538" cy="1060450"/>
            <a:chOff x="543325" y="2666677"/>
            <a:chExt cx="10368996" cy="1745405"/>
          </a:xfrm>
        </p:grpSpPr>
        <p:cxnSp>
          <p:nvCxnSpPr>
            <p:cNvPr id="7" name="Straight Arrow Connector 9">
              <a:extLst>
                <a:ext uri="{FF2B5EF4-FFF2-40B4-BE49-F238E27FC236}">
                  <a16:creationId xmlns:a16="http://schemas.microsoft.com/office/drawing/2014/main" id="{9058031A-73DD-000D-A53D-781ABF576C3B}"/>
                </a:ext>
              </a:extLst>
            </p:cNvPr>
            <p:cNvCxnSpPr/>
            <p:nvPr/>
          </p:nvCxnSpPr>
          <p:spPr>
            <a:xfrm>
              <a:off x="1193741" y="4399017"/>
              <a:ext cx="9718580" cy="1306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10">
              <a:extLst>
                <a:ext uri="{FF2B5EF4-FFF2-40B4-BE49-F238E27FC236}">
                  <a16:creationId xmlns:a16="http://schemas.microsoft.com/office/drawing/2014/main" id="{ED9DC162-1BB0-0C0F-2238-A0D08A415A7B}"/>
                </a:ext>
              </a:extLst>
            </p:cNvPr>
            <p:cNvSpPr txBox="1"/>
            <p:nvPr/>
          </p:nvSpPr>
          <p:spPr>
            <a:xfrm>
              <a:off x="543325" y="2698032"/>
              <a:ext cx="999668" cy="683872"/>
            </a:xfrm>
            <a:prstGeom prst="rect">
              <a:avLst/>
            </a:prstGeom>
            <a:noFill/>
          </p:spPr>
          <p:txBody>
            <a:bodyPr wrap="none">
              <a:spAutoFit/>
            </a:bodyPr>
            <a:lstStyle/>
            <a:p>
              <a:pPr>
                <a:defRPr/>
              </a:pPr>
              <a:r>
                <a:rPr lang="en-US" sz="2100" b="1" dirty="0">
                  <a:solidFill>
                    <a:srgbClr val="C00000"/>
                  </a:solidFill>
                  <a:latin typeface="微软雅黑" panose="020B0503020204020204" pitchFamily="34" charset="-122"/>
                  <a:ea typeface="微软雅黑" panose="020B0503020204020204" pitchFamily="34" charset="-122"/>
                </a:rPr>
                <a:t>T</a:t>
              </a:r>
              <a:r>
                <a:rPr lang="en-US" sz="2100" b="1" baseline="-25000" dirty="0">
                  <a:solidFill>
                    <a:srgbClr val="C00000"/>
                  </a:solidFill>
                  <a:latin typeface="微软雅黑" panose="020B0503020204020204" pitchFamily="34" charset="-122"/>
                  <a:ea typeface="微软雅黑" panose="020B0503020204020204" pitchFamily="34" charset="-122"/>
                </a:rPr>
                <a:t>1</a:t>
              </a:r>
            </a:p>
          </p:txBody>
        </p:sp>
        <p:sp>
          <p:nvSpPr>
            <p:cNvPr id="9" name="TextBox 11">
              <a:extLst>
                <a:ext uri="{FF2B5EF4-FFF2-40B4-BE49-F238E27FC236}">
                  <a16:creationId xmlns:a16="http://schemas.microsoft.com/office/drawing/2014/main" id="{D91BBA3F-4082-7D92-EA7A-1F225F00CF06}"/>
                </a:ext>
              </a:extLst>
            </p:cNvPr>
            <p:cNvSpPr txBox="1"/>
            <p:nvPr/>
          </p:nvSpPr>
          <p:spPr>
            <a:xfrm>
              <a:off x="543325" y="3586411"/>
              <a:ext cx="999668" cy="683872"/>
            </a:xfrm>
            <a:prstGeom prst="rect">
              <a:avLst/>
            </a:prstGeom>
            <a:noFill/>
          </p:spPr>
          <p:txBody>
            <a:bodyPr wrap="none">
              <a:spAutoFit/>
            </a:bodyPr>
            <a:lstStyle/>
            <a:p>
              <a:pPr>
                <a:defRPr/>
              </a:pPr>
              <a:r>
                <a:rPr lang="en-US" sz="2100" b="1" dirty="0">
                  <a:solidFill>
                    <a:srgbClr val="0070C0"/>
                  </a:solidFill>
                  <a:latin typeface="微软雅黑" panose="020B0503020204020204" pitchFamily="34" charset="-122"/>
                  <a:ea typeface="微软雅黑" panose="020B0503020204020204" pitchFamily="34" charset="-122"/>
                </a:rPr>
                <a:t>T</a:t>
              </a:r>
              <a:r>
                <a:rPr lang="en-US" sz="2100" b="1" baseline="-25000" dirty="0">
                  <a:solidFill>
                    <a:srgbClr val="0070C0"/>
                  </a:solidFill>
                  <a:latin typeface="微软雅黑" panose="020B0503020204020204" pitchFamily="34" charset="-122"/>
                  <a:ea typeface="微软雅黑" panose="020B0503020204020204" pitchFamily="34" charset="-122"/>
                </a:rPr>
                <a:t>2</a:t>
              </a:r>
            </a:p>
          </p:txBody>
        </p:sp>
        <p:sp>
          <p:nvSpPr>
            <p:cNvPr id="10" name="TextBox 12">
              <a:extLst>
                <a:ext uri="{FF2B5EF4-FFF2-40B4-BE49-F238E27FC236}">
                  <a16:creationId xmlns:a16="http://schemas.microsoft.com/office/drawing/2014/main" id="{D9319914-5AAE-C6C0-40E5-B2AA81C330C8}"/>
                </a:ext>
              </a:extLst>
            </p:cNvPr>
            <p:cNvSpPr txBox="1"/>
            <p:nvPr/>
          </p:nvSpPr>
          <p:spPr>
            <a:xfrm>
              <a:off x="1594261" y="2666677"/>
              <a:ext cx="2358141" cy="607887"/>
            </a:xfrm>
            <a:prstGeom prst="rect">
              <a:avLst/>
            </a:prstGeom>
            <a:solidFill>
              <a:srgbClr val="C00000">
                <a:alpha val="20000"/>
              </a:srgbClr>
            </a:solidFill>
            <a:ln>
              <a:solidFill>
                <a:srgbClr val="C00000"/>
              </a:solidFill>
            </a:ln>
          </p:spPr>
          <p:txBody>
            <a:bodyPr wrap="none">
              <a:spAutoFit/>
            </a:bodyPr>
            <a:lstStyle/>
            <a:p>
              <a:pPr>
                <a:defRPr/>
              </a:pPr>
              <a:r>
                <a:rPr lang="en-US" dirty="0">
                  <a:latin typeface="微软雅黑" panose="020B0503020204020204" pitchFamily="34" charset="-122"/>
                  <a:ea typeface="微软雅黑" panose="020B0503020204020204" pitchFamily="34" charset="-122"/>
                </a:rPr>
                <a:t>A+=100</a:t>
              </a:r>
            </a:p>
          </p:txBody>
        </p:sp>
        <p:sp>
          <p:nvSpPr>
            <p:cNvPr id="11" name="TextBox 13">
              <a:extLst>
                <a:ext uri="{FF2B5EF4-FFF2-40B4-BE49-F238E27FC236}">
                  <a16:creationId xmlns:a16="http://schemas.microsoft.com/office/drawing/2014/main" id="{48697093-9170-B7B2-5D20-2E944799BA62}"/>
                </a:ext>
              </a:extLst>
            </p:cNvPr>
            <p:cNvSpPr txBox="1"/>
            <p:nvPr/>
          </p:nvSpPr>
          <p:spPr>
            <a:xfrm>
              <a:off x="4011069" y="2666677"/>
              <a:ext cx="2164568" cy="607887"/>
            </a:xfrm>
            <a:prstGeom prst="rect">
              <a:avLst/>
            </a:prstGeom>
            <a:solidFill>
              <a:srgbClr val="C00000">
                <a:alpha val="20000"/>
              </a:srgbClr>
            </a:solidFill>
            <a:ln>
              <a:solidFill>
                <a:srgbClr val="C00000"/>
              </a:solidFill>
            </a:ln>
          </p:spPr>
          <p:txBody>
            <a:bodyPr wrap="none">
              <a:spAutoFit/>
            </a:bodyPr>
            <a:lstStyle/>
            <a:p>
              <a:pPr>
                <a:defRPr/>
              </a:pPr>
              <a:r>
                <a:rPr lang="en-US" dirty="0">
                  <a:latin typeface="微软雅黑" panose="020B0503020204020204" pitchFamily="34" charset="-122"/>
                  <a:ea typeface="微软雅黑" panose="020B0503020204020204" pitchFamily="34" charset="-122"/>
                </a:rPr>
                <a:t>B-=100</a:t>
              </a:r>
            </a:p>
          </p:txBody>
        </p:sp>
        <p:sp>
          <p:nvSpPr>
            <p:cNvPr id="12" name="TextBox 14">
              <a:extLst>
                <a:ext uri="{FF2B5EF4-FFF2-40B4-BE49-F238E27FC236}">
                  <a16:creationId xmlns:a16="http://schemas.microsoft.com/office/drawing/2014/main" id="{7B44AE84-C9EE-18DF-B116-13B3C70A4921}"/>
                </a:ext>
              </a:extLst>
            </p:cNvPr>
            <p:cNvSpPr txBox="1">
              <a:spLocks noChangeArrowheads="1"/>
            </p:cNvSpPr>
            <p:nvPr/>
          </p:nvSpPr>
          <p:spPr bwMode="auto">
            <a:xfrm>
              <a:off x="6201942" y="3549831"/>
              <a:ext cx="2303665" cy="607887"/>
            </a:xfrm>
            <a:prstGeom prst="rect">
              <a:avLst/>
            </a:prstGeom>
            <a:solidFill>
              <a:srgbClr val="0070C0">
                <a:alpha val="20000"/>
              </a:srgbClr>
            </a:solidFill>
            <a:ln w="9525">
              <a:solidFill>
                <a:srgbClr val="0070C0"/>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A*=1.05</a:t>
              </a:r>
            </a:p>
          </p:txBody>
        </p:sp>
        <p:sp>
          <p:nvSpPr>
            <p:cNvPr id="13" name="TextBox 15">
              <a:extLst>
                <a:ext uri="{FF2B5EF4-FFF2-40B4-BE49-F238E27FC236}">
                  <a16:creationId xmlns:a16="http://schemas.microsoft.com/office/drawing/2014/main" id="{417C96AC-19ED-F27E-FDAF-8CE565C94EAF}"/>
                </a:ext>
              </a:extLst>
            </p:cNvPr>
            <p:cNvSpPr txBox="1">
              <a:spLocks noChangeArrowheads="1"/>
            </p:cNvSpPr>
            <p:nvPr/>
          </p:nvSpPr>
          <p:spPr bwMode="auto">
            <a:xfrm>
              <a:off x="8522899" y="3555057"/>
              <a:ext cx="2299378" cy="607887"/>
            </a:xfrm>
            <a:prstGeom prst="rect">
              <a:avLst/>
            </a:prstGeom>
            <a:solidFill>
              <a:srgbClr val="0070C0">
                <a:alpha val="20000"/>
              </a:srgbClr>
            </a:solidFill>
            <a:ln w="9525">
              <a:solidFill>
                <a:srgbClr val="0070C0"/>
              </a:solidFill>
              <a:miter lim="800000"/>
              <a:headEnd/>
              <a:tailEnd/>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B*=1.05</a:t>
              </a:r>
            </a:p>
          </p:txBody>
        </p:sp>
      </p:grpSp>
      <p:grpSp>
        <p:nvGrpSpPr>
          <p:cNvPr id="14" name="Group 27">
            <a:extLst>
              <a:ext uri="{FF2B5EF4-FFF2-40B4-BE49-F238E27FC236}">
                <a16:creationId xmlns:a16="http://schemas.microsoft.com/office/drawing/2014/main" id="{8F7FD0D5-FA12-07C0-4AE7-3E840A4C3B6A}"/>
              </a:ext>
            </a:extLst>
          </p:cNvPr>
          <p:cNvGrpSpPr>
            <a:grpSpLocks/>
          </p:cNvGrpSpPr>
          <p:nvPr/>
        </p:nvGrpSpPr>
        <p:grpSpPr bwMode="auto">
          <a:xfrm>
            <a:off x="1638563" y="5052310"/>
            <a:ext cx="4891334" cy="1206719"/>
            <a:chOff x="543325" y="2666677"/>
            <a:chExt cx="10548716" cy="1986151"/>
          </a:xfrm>
        </p:grpSpPr>
        <p:cxnSp>
          <p:nvCxnSpPr>
            <p:cNvPr id="15" name="Straight Arrow Connector 28">
              <a:extLst>
                <a:ext uri="{FF2B5EF4-FFF2-40B4-BE49-F238E27FC236}">
                  <a16:creationId xmlns:a16="http://schemas.microsoft.com/office/drawing/2014/main" id="{7DA111CF-E1A0-EC4F-B16F-0E9549D772D7}"/>
                </a:ext>
              </a:extLst>
            </p:cNvPr>
            <p:cNvCxnSpPr/>
            <p:nvPr/>
          </p:nvCxnSpPr>
          <p:spPr>
            <a:xfrm>
              <a:off x="1193813" y="4399018"/>
              <a:ext cx="9716244" cy="13064"/>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29">
              <a:extLst>
                <a:ext uri="{FF2B5EF4-FFF2-40B4-BE49-F238E27FC236}">
                  <a16:creationId xmlns:a16="http://schemas.microsoft.com/office/drawing/2014/main" id="{A83F2B9A-3ECE-398B-2221-42318E13299E}"/>
                </a:ext>
              </a:extLst>
            </p:cNvPr>
            <p:cNvSpPr txBox="1"/>
            <p:nvPr/>
          </p:nvSpPr>
          <p:spPr>
            <a:xfrm>
              <a:off x="543325" y="2698032"/>
              <a:ext cx="999780" cy="683872"/>
            </a:xfrm>
            <a:prstGeom prst="rect">
              <a:avLst/>
            </a:prstGeom>
            <a:noFill/>
          </p:spPr>
          <p:txBody>
            <a:bodyPr wrap="none">
              <a:spAutoFit/>
            </a:bodyPr>
            <a:lstStyle/>
            <a:p>
              <a:pPr>
                <a:defRPr/>
              </a:pPr>
              <a:r>
                <a:rPr lang="en-US" sz="2100" b="1" dirty="0">
                  <a:solidFill>
                    <a:srgbClr val="C00000"/>
                  </a:solidFill>
                  <a:latin typeface="微软雅黑" panose="020B0503020204020204" pitchFamily="34" charset="-122"/>
                  <a:ea typeface="微软雅黑" panose="020B0503020204020204" pitchFamily="34" charset="-122"/>
                </a:rPr>
                <a:t>T</a:t>
              </a:r>
              <a:r>
                <a:rPr lang="en-US" sz="2100" b="1" baseline="-25000" dirty="0">
                  <a:solidFill>
                    <a:srgbClr val="C00000"/>
                  </a:solidFill>
                  <a:latin typeface="微软雅黑" panose="020B0503020204020204" pitchFamily="34" charset="-122"/>
                  <a:ea typeface="微软雅黑" panose="020B0503020204020204" pitchFamily="34" charset="-122"/>
                </a:rPr>
                <a:t>1</a:t>
              </a:r>
            </a:p>
          </p:txBody>
        </p:sp>
        <p:sp>
          <p:nvSpPr>
            <p:cNvPr id="17" name="TextBox 30">
              <a:extLst>
                <a:ext uri="{FF2B5EF4-FFF2-40B4-BE49-F238E27FC236}">
                  <a16:creationId xmlns:a16="http://schemas.microsoft.com/office/drawing/2014/main" id="{E5FAFC29-9728-F560-7548-6C6985538AD2}"/>
                </a:ext>
              </a:extLst>
            </p:cNvPr>
            <p:cNvSpPr txBox="1"/>
            <p:nvPr/>
          </p:nvSpPr>
          <p:spPr>
            <a:xfrm>
              <a:off x="543325" y="3586411"/>
              <a:ext cx="999780" cy="683872"/>
            </a:xfrm>
            <a:prstGeom prst="rect">
              <a:avLst/>
            </a:prstGeom>
            <a:noFill/>
          </p:spPr>
          <p:txBody>
            <a:bodyPr wrap="none">
              <a:spAutoFit/>
            </a:bodyPr>
            <a:lstStyle/>
            <a:p>
              <a:pPr>
                <a:defRPr/>
              </a:pPr>
              <a:r>
                <a:rPr lang="en-US" sz="2100" b="1" dirty="0">
                  <a:solidFill>
                    <a:srgbClr val="0070C0"/>
                  </a:solidFill>
                  <a:latin typeface="微软雅黑" panose="020B0503020204020204" pitchFamily="34" charset="-122"/>
                  <a:ea typeface="微软雅黑" panose="020B0503020204020204" pitchFamily="34" charset="-122"/>
                </a:rPr>
                <a:t>T</a:t>
              </a:r>
              <a:r>
                <a:rPr lang="en-US" sz="2100" b="1" baseline="-25000" dirty="0">
                  <a:solidFill>
                    <a:srgbClr val="0070C0"/>
                  </a:solidFill>
                  <a:latin typeface="微软雅黑" panose="020B0503020204020204" pitchFamily="34" charset="-122"/>
                  <a:ea typeface="微软雅黑" panose="020B0503020204020204" pitchFamily="34" charset="-122"/>
                </a:rPr>
                <a:t>2</a:t>
              </a:r>
            </a:p>
          </p:txBody>
        </p:sp>
        <p:sp>
          <p:nvSpPr>
            <p:cNvPr id="18" name="TextBox 31">
              <a:extLst>
                <a:ext uri="{FF2B5EF4-FFF2-40B4-BE49-F238E27FC236}">
                  <a16:creationId xmlns:a16="http://schemas.microsoft.com/office/drawing/2014/main" id="{94DE0848-CD6A-7CE5-3B92-F7DBB63ECEEC}"/>
                </a:ext>
              </a:extLst>
            </p:cNvPr>
            <p:cNvSpPr txBox="1"/>
            <p:nvPr/>
          </p:nvSpPr>
          <p:spPr>
            <a:xfrm>
              <a:off x="1755288" y="2666677"/>
              <a:ext cx="2655712" cy="607887"/>
            </a:xfrm>
            <a:prstGeom prst="rect">
              <a:avLst/>
            </a:prstGeom>
            <a:solidFill>
              <a:srgbClr val="C00000">
                <a:alpha val="20000"/>
              </a:srgbClr>
            </a:solidFill>
            <a:ln>
              <a:solidFill>
                <a:srgbClr val="C00000"/>
              </a:solidFill>
            </a:ln>
          </p:spPr>
          <p:txBody>
            <a:bodyPr wrap="none">
              <a:spAutoFit/>
            </a:bodyPr>
            <a:lstStyle/>
            <a:p>
              <a:pPr>
                <a:defRPr/>
              </a:pPr>
              <a:r>
                <a:rPr lang="en-US">
                  <a:latin typeface="微软雅黑" panose="020B0503020204020204" pitchFamily="34" charset="-122"/>
                  <a:ea typeface="微软雅黑" panose="020B0503020204020204" pitchFamily="34" charset="-122"/>
                </a:rPr>
                <a:t>A += 100</a:t>
              </a:r>
            </a:p>
          </p:txBody>
        </p:sp>
        <p:sp>
          <p:nvSpPr>
            <p:cNvPr id="19" name="TextBox 32">
              <a:extLst>
                <a:ext uri="{FF2B5EF4-FFF2-40B4-BE49-F238E27FC236}">
                  <a16:creationId xmlns:a16="http://schemas.microsoft.com/office/drawing/2014/main" id="{D76CE67E-40D8-5F0F-7291-65619D8EFB4D}"/>
                </a:ext>
              </a:extLst>
            </p:cNvPr>
            <p:cNvSpPr txBox="1"/>
            <p:nvPr/>
          </p:nvSpPr>
          <p:spPr>
            <a:xfrm>
              <a:off x="8629924" y="2666677"/>
              <a:ext cx="2462117" cy="607887"/>
            </a:xfrm>
            <a:prstGeom prst="rect">
              <a:avLst/>
            </a:prstGeom>
            <a:solidFill>
              <a:srgbClr val="C00000">
                <a:alpha val="20000"/>
              </a:srgbClr>
            </a:solidFill>
            <a:ln>
              <a:solidFill>
                <a:srgbClr val="C00000"/>
              </a:solidFill>
            </a:ln>
          </p:spPr>
          <p:txBody>
            <a:bodyPr wrap="none">
              <a:spAutoFit/>
            </a:bodyPr>
            <a:lstStyle/>
            <a:p>
              <a:pPr>
                <a:defRPr/>
              </a:pPr>
              <a:r>
                <a:rPr lang="en-US" dirty="0">
                  <a:latin typeface="微软雅黑" panose="020B0503020204020204" pitchFamily="34" charset="-122"/>
                  <a:ea typeface="微软雅黑" panose="020B0503020204020204" pitchFamily="34" charset="-122"/>
                </a:rPr>
                <a:t>B -= 100</a:t>
              </a:r>
            </a:p>
          </p:txBody>
        </p:sp>
        <p:sp>
          <p:nvSpPr>
            <p:cNvPr id="20" name="TextBox 33">
              <a:extLst>
                <a:ext uri="{FF2B5EF4-FFF2-40B4-BE49-F238E27FC236}">
                  <a16:creationId xmlns:a16="http://schemas.microsoft.com/office/drawing/2014/main" id="{9F3426F8-720B-7E92-F8D0-1FFCC04FFE63}"/>
                </a:ext>
              </a:extLst>
            </p:cNvPr>
            <p:cNvSpPr txBox="1">
              <a:spLocks noChangeArrowheads="1"/>
            </p:cNvSpPr>
            <p:nvPr/>
          </p:nvSpPr>
          <p:spPr bwMode="auto">
            <a:xfrm>
              <a:off x="4011457" y="3586411"/>
              <a:ext cx="2290403" cy="1063802"/>
            </a:xfrm>
            <a:prstGeom prst="rect">
              <a:avLst/>
            </a:prstGeom>
            <a:solidFill>
              <a:srgbClr val="0070C0">
                <a:alpha val="20000"/>
              </a:srgbClr>
            </a:solidFill>
            <a:ln w="9525">
              <a:solidFill>
                <a:srgbClr val="0070C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A *=1.05</a:t>
              </a:r>
            </a:p>
          </p:txBody>
        </p:sp>
        <p:sp>
          <p:nvSpPr>
            <p:cNvPr id="21" name="TextBox 34">
              <a:extLst>
                <a:ext uri="{FF2B5EF4-FFF2-40B4-BE49-F238E27FC236}">
                  <a16:creationId xmlns:a16="http://schemas.microsoft.com/office/drawing/2014/main" id="{48BB0490-CD34-3E4B-3109-50458F956A11}"/>
                </a:ext>
              </a:extLst>
            </p:cNvPr>
            <p:cNvSpPr txBox="1">
              <a:spLocks noChangeArrowheads="1"/>
            </p:cNvSpPr>
            <p:nvPr/>
          </p:nvSpPr>
          <p:spPr bwMode="auto">
            <a:xfrm>
              <a:off x="6562055" y="3589025"/>
              <a:ext cx="2239050" cy="1063803"/>
            </a:xfrm>
            <a:prstGeom prst="rect">
              <a:avLst/>
            </a:prstGeom>
            <a:solidFill>
              <a:srgbClr val="0070C0">
                <a:alpha val="20000"/>
              </a:srgbClr>
            </a:solidFill>
            <a:ln w="9525">
              <a:solidFill>
                <a:srgbClr val="0070C0"/>
              </a:solidFill>
              <a:miter lim="800000"/>
              <a:headEnd/>
              <a:tailEnd/>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latin typeface="微软雅黑" panose="020B0503020204020204" pitchFamily="34" charset="-122"/>
                  <a:ea typeface="微软雅黑" panose="020B0503020204020204" pitchFamily="34" charset="-122"/>
                </a:rPr>
                <a:t>B*=1.05</a:t>
              </a:r>
            </a:p>
          </p:txBody>
        </p:sp>
      </p:grpSp>
      <p:graphicFrame>
        <p:nvGraphicFramePr>
          <p:cNvPr id="22" name="Table 36">
            <a:extLst>
              <a:ext uri="{FF2B5EF4-FFF2-40B4-BE49-F238E27FC236}">
                <a16:creationId xmlns:a16="http://schemas.microsoft.com/office/drawing/2014/main" id="{EB12659F-C91E-953A-CF0D-736A0BE650F1}"/>
              </a:ext>
            </a:extLst>
          </p:cNvPr>
          <p:cNvGraphicFramePr>
            <a:graphicFrameLocks noGrp="1"/>
          </p:cNvGraphicFramePr>
          <p:nvPr>
            <p:extLst>
              <p:ext uri="{D42A27DB-BD31-4B8C-83A1-F6EECF244321}">
                <p14:modId xmlns:p14="http://schemas.microsoft.com/office/powerpoint/2010/main" val="191908797"/>
              </p:ext>
            </p:extLst>
          </p:nvPr>
        </p:nvGraphicFramePr>
        <p:xfrm>
          <a:off x="7288476" y="1284782"/>
          <a:ext cx="2122390" cy="746992"/>
        </p:xfrm>
        <a:graphic>
          <a:graphicData uri="http://schemas.openxmlformats.org/drawingml/2006/table">
            <a:tbl>
              <a:tblPr/>
              <a:tblGrid>
                <a:gridCol w="1061195">
                  <a:extLst>
                    <a:ext uri="{9D8B030D-6E8A-4147-A177-3AD203B41FA5}">
                      <a16:colId xmlns:a16="http://schemas.microsoft.com/office/drawing/2014/main" val="20000"/>
                    </a:ext>
                  </a:extLst>
                </a:gridCol>
                <a:gridCol w="1061195">
                  <a:extLst>
                    <a:ext uri="{9D8B030D-6E8A-4147-A177-3AD203B41FA5}">
                      <a16:colId xmlns:a16="http://schemas.microsoft.com/office/drawing/2014/main" val="20001"/>
                    </a:ext>
                  </a:extLst>
                </a:gridCol>
              </a:tblGrid>
              <a:tr h="307975">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Arial" panose="020B0604020202020204" pitchFamily="34" charset="0"/>
                          <a:ea typeface="宋体" panose="02010600030101010101" pitchFamily="2" charset="-122"/>
                        </a:rPr>
                        <a:t>A</a:t>
                      </a:r>
                      <a:endParaRPr kumimoji="0" lang="en-US" altLang="zh-CN" sz="2000" b="1" i="1"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68609" marR="68609" marT="34348" marB="34348" horzOverflow="overflow">
                    <a:lnL w="9525" cap="flat" cmpd="sng" algn="ctr">
                      <a:solidFill>
                        <a:srgbClr val="F9F9F9"/>
                      </a:solidFill>
                      <a:prstDash val="solid"/>
                      <a:round/>
                      <a:headEnd type="none" w="med" len="med"/>
                      <a:tailEnd type="none" w="med" len="med"/>
                    </a:lnL>
                    <a:lnR>
                      <a:noFill/>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lnTlToBr>
                      <a:noFill/>
                    </a:lnTlToBr>
                    <a:lnBlToTr>
                      <a:noFill/>
                    </a:lnBlToTr>
                    <a:solidFill>
                      <a:srgbClr val="002EEF"/>
                    </a:solid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Arial" panose="020B0604020202020204" pitchFamily="34" charset="0"/>
                          <a:ea typeface="宋体" panose="02010600030101010101" pitchFamily="2" charset="-122"/>
                        </a:rPr>
                        <a:t>B</a:t>
                      </a:r>
                      <a:endParaRPr kumimoji="0" lang="en-US" altLang="zh-CN" sz="2000" b="1" i="1" u="none" strike="noStrike" cap="none" normalizeH="0" baseline="0">
                        <a:ln>
                          <a:noFill/>
                        </a:ln>
                        <a:solidFill>
                          <a:schemeClr val="bg1"/>
                        </a:solidFill>
                        <a:effectLst/>
                        <a:latin typeface="Arial" panose="020B0604020202020204" pitchFamily="34" charset="0"/>
                        <a:ea typeface="宋体" panose="02010600030101010101" pitchFamily="2" charset="-122"/>
                      </a:endParaRPr>
                    </a:p>
                  </a:txBody>
                  <a:tcPr marL="68609" marR="68609" marT="34348" marB="34348" horzOverflow="overflow">
                    <a:lnL>
                      <a:noFill/>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lnTlToBr>
                      <a:noFill/>
                    </a:lnTlToBr>
                    <a:lnBlToTr>
                      <a:noFill/>
                    </a:lnBlToTr>
                    <a:solidFill>
                      <a:srgbClr val="002EEF"/>
                    </a:solidFill>
                  </a:tcPr>
                </a:tc>
                <a:extLst>
                  <a:ext uri="{0D108BD9-81ED-4DB2-BD59-A6C34878D82A}">
                    <a16:rowId xmlns:a16="http://schemas.microsoft.com/office/drawing/2014/main" val="10000"/>
                  </a:ext>
                </a:extLst>
              </a:tr>
              <a:tr h="307975">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$1000</a:t>
                      </a:r>
                      <a:endParaRPr kumimoji="0" lang="en-US" altLang="zh-CN" sz="2000" b="0" i="1"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marL="68609" marR="68609" marT="34348" marB="34348" horzOverflow="overflow">
                    <a:lnL w="9525" cap="flat" cmpd="sng" algn="ctr">
                      <a:solidFill>
                        <a:srgbClr val="F9F9F9"/>
                      </a:solidFill>
                      <a:prstDash val="solid"/>
                      <a:round/>
                      <a:headEnd type="none" w="med" len="med"/>
                      <a:tailEnd type="none" w="med" len="med"/>
                    </a:lnL>
                    <a:lnR>
                      <a:noFill/>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$1000</a:t>
                      </a:r>
                      <a:endParaRPr kumimoji="0" lang="en-US" altLang="zh-CN" sz="2000" b="0" i="1"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marL="68609" marR="68609" marT="34348" marB="34348" horzOverflow="overflow">
                    <a:lnL>
                      <a:noFill/>
                    </a:lnL>
                    <a:lnR w="9525" cap="flat" cmpd="sng" algn="ctr">
                      <a:solidFill>
                        <a:srgbClr val="F9F9F9"/>
                      </a:solidFill>
                      <a:prstDash val="solid"/>
                      <a:round/>
                      <a:headEnd type="none" w="med" len="med"/>
                      <a:tailEnd type="none" w="med" len="med"/>
                    </a:lnR>
                    <a:lnT w="9525" cap="flat" cmpd="sng" algn="ctr">
                      <a:solidFill>
                        <a:srgbClr val="F9F9F9"/>
                      </a:solidFill>
                      <a:prstDash val="solid"/>
                      <a:round/>
                      <a:headEnd type="none" w="med" len="med"/>
                      <a:tailEnd type="none" w="med" len="med"/>
                    </a:lnT>
                    <a:lnB w="9525" cap="flat" cmpd="sng" algn="ctr">
                      <a:solidFill>
                        <a:srgbClr val="F9F9F9"/>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3" name="Table 37">
            <a:extLst>
              <a:ext uri="{FF2B5EF4-FFF2-40B4-BE49-F238E27FC236}">
                <a16:creationId xmlns:a16="http://schemas.microsoft.com/office/drawing/2014/main" id="{2FCBB911-26F6-FA4B-0A15-A5A6AC69A5A6}"/>
              </a:ext>
            </a:extLst>
          </p:cNvPr>
          <p:cNvGraphicFramePr>
            <a:graphicFrameLocks noGrp="1"/>
          </p:cNvGraphicFramePr>
          <p:nvPr>
            <p:extLst>
              <p:ext uri="{D42A27DB-BD31-4B8C-83A1-F6EECF244321}">
                <p14:modId xmlns:p14="http://schemas.microsoft.com/office/powerpoint/2010/main" val="942511497"/>
              </p:ext>
            </p:extLst>
          </p:nvPr>
        </p:nvGraphicFramePr>
        <p:xfrm>
          <a:off x="7069400" y="3704524"/>
          <a:ext cx="1808982" cy="746636"/>
        </p:xfrm>
        <a:graphic>
          <a:graphicData uri="http://schemas.openxmlformats.org/drawingml/2006/table">
            <a:tbl>
              <a:tblPr/>
              <a:tblGrid>
                <a:gridCol w="904491">
                  <a:extLst>
                    <a:ext uri="{9D8B030D-6E8A-4147-A177-3AD203B41FA5}">
                      <a16:colId xmlns:a16="http://schemas.microsoft.com/office/drawing/2014/main" val="20000"/>
                    </a:ext>
                  </a:extLst>
                </a:gridCol>
                <a:gridCol w="904491">
                  <a:extLst>
                    <a:ext uri="{9D8B030D-6E8A-4147-A177-3AD203B41FA5}">
                      <a16:colId xmlns:a16="http://schemas.microsoft.com/office/drawing/2014/main" val="20001"/>
                    </a:ext>
                  </a:extLst>
                </a:gridCol>
              </a:tblGrid>
              <a:tr h="306388">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Arial" panose="020B0604020202020204" pitchFamily="34" charset="0"/>
                          <a:ea typeface="宋体" panose="02010600030101010101" pitchFamily="2" charset="-122"/>
                        </a:rPr>
                        <a:t>A</a:t>
                      </a:r>
                    </a:p>
                  </a:txBody>
                  <a:tcPr marL="68609" marR="68609" marT="34259" marB="34259" horzOverflow="overflow">
                    <a:lnL w="9525" cap="flat" cmpd="sng" algn="ctr">
                      <a:solidFill>
                        <a:srgbClr val="CCCC00"/>
                      </a:solidFill>
                      <a:prstDash val="solid"/>
                      <a:round/>
                      <a:headEnd type="none" w="med" len="med"/>
                      <a:tailEnd type="none" w="med" len="med"/>
                    </a:lnL>
                    <a:lnR>
                      <a:noFill/>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bg1"/>
                          </a:solidFill>
                          <a:effectLst/>
                          <a:latin typeface="Arial" panose="020B0604020202020204" pitchFamily="34" charset="0"/>
                          <a:ea typeface="宋体" panose="02010600030101010101" pitchFamily="2" charset="-122"/>
                        </a:rPr>
                        <a:t>B</a:t>
                      </a:r>
                    </a:p>
                  </a:txBody>
                  <a:tcPr marL="68609" marR="68609" marT="34259" marB="34259" horzOverflow="overflow">
                    <a:lnL>
                      <a:noFill/>
                    </a:lnL>
                    <a:lnR w="9525" cap="flat" cmpd="sng" algn="ctr">
                      <a:solidFill>
                        <a:srgbClr val="CCCC00"/>
                      </a:solidFill>
                      <a:prstDash val="solid"/>
                      <a:round/>
                      <a:headEnd type="none" w="med" len="med"/>
                      <a:tailEnd type="none" w="med" len="med"/>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06388">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$1155</a:t>
                      </a:r>
                    </a:p>
                  </a:txBody>
                  <a:tcPr marL="68609" marR="68609" marT="34259" marB="34259" horzOverflow="overflow">
                    <a:lnL w="9525" cap="flat" cmpd="sng" algn="ctr">
                      <a:solidFill>
                        <a:srgbClr val="CCCC00"/>
                      </a:solidFill>
                      <a:prstDash val="solid"/>
                      <a:round/>
                      <a:headEnd type="none" w="med" len="med"/>
                      <a:tailEnd type="none" w="med" len="med"/>
                    </a:lnL>
                    <a:lnR>
                      <a:noFill/>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$945</a:t>
                      </a:r>
                    </a:p>
                  </a:txBody>
                  <a:tcPr marL="68609" marR="68609" marT="34259" marB="34259" horzOverflow="overflow">
                    <a:lnL>
                      <a:noFill/>
                    </a:lnL>
                    <a:lnR w="9525" cap="flat" cmpd="sng" algn="ctr">
                      <a:solidFill>
                        <a:srgbClr val="CCCC00"/>
                      </a:solidFill>
                      <a:prstDash val="solid"/>
                      <a:round/>
                      <a:headEnd type="none" w="med" len="med"/>
                      <a:tailEnd type="none" w="med" len="med"/>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24" name="Table 42">
            <a:extLst>
              <a:ext uri="{FF2B5EF4-FFF2-40B4-BE49-F238E27FC236}">
                <a16:creationId xmlns:a16="http://schemas.microsoft.com/office/drawing/2014/main" id="{4F85AB06-3427-3FFD-B61F-F674F9B48394}"/>
              </a:ext>
            </a:extLst>
          </p:cNvPr>
          <p:cNvGraphicFramePr>
            <a:graphicFrameLocks noGrp="1"/>
          </p:cNvGraphicFramePr>
          <p:nvPr>
            <p:extLst>
              <p:ext uri="{D42A27DB-BD31-4B8C-83A1-F6EECF244321}">
                <p14:modId xmlns:p14="http://schemas.microsoft.com/office/powerpoint/2010/main" val="1947570538"/>
              </p:ext>
            </p:extLst>
          </p:nvPr>
        </p:nvGraphicFramePr>
        <p:xfrm>
          <a:off x="7056701" y="5557136"/>
          <a:ext cx="1836916" cy="746636"/>
        </p:xfrm>
        <a:graphic>
          <a:graphicData uri="http://schemas.openxmlformats.org/drawingml/2006/table">
            <a:tbl>
              <a:tblPr/>
              <a:tblGrid>
                <a:gridCol w="919508">
                  <a:extLst>
                    <a:ext uri="{9D8B030D-6E8A-4147-A177-3AD203B41FA5}">
                      <a16:colId xmlns:a16="http://schemas.microsoft.com/office/drawing/2014/main" val="20000"/>
                    </a:ext>
                  </a:extLst>
                </a:gridCol>
                <a:gridCol w="917408">
                  <a:extLst>
                    <a:ext uri="{9D8B030D-6E8A-4147-A177-3AD203B41FA5}">
                      <a16:colId xmlns:a16="http://schemas.microsoft.com/office/drawing/2014/main" val="20001"/>
                    </a:ext>
                  </a:extLst>
                </a:gridCol>
              </a:tblGrid>
              <a:tr h="307975">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Arial" panose="020B0604020202020204" pitchFamily="34" charset="0"/>
                          <a:ea typeface="宋体" panose="02010600030101010101" pitchFamily="2" charset="-122"/>
                        </a:rPr>
                        <a:t>A</a:t>
                      </a:r>
                    </a:p>
                  </a:txBody>
                  <a:tcPr marL="68530" marR="68530" marT="34259" marB="34259" horzOverflow="overflow">
                    <a:lnL w="9525" cap="flat" cmpd="sng" algn="ctr">
                      <a:solidFill>
                        <a:srgbClr val="CCCC00"/>
                      </a:solidFill>
                      <a:prstDash val="solid"/>
                      <a:round/>
                      <a:headEnd type="none" w="med" len="med"/>
                      <a:tailEnd type="none" w="med" len="med"/>
                    </a:lnL>
                    <a:lnR>
                      <a:noFill/>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bg1"/>
                          </a:solidFill>
                          <a:effectLst/>
                          <a:latin typeface="Arial" panose="020B0604020202020204" pitchFamily="34" charset="0"/>
                          <a:ea typeface="宋体" panose="02010600030101010101" pitchFamily="2" charset="-122"/>
                        </a:rPr>
                        <a:t>B</a:t>
                      </a:r>
                    </a:p>
                  </a:txBody>
                  <a:tcPr marL="68530" marR="68530" marT="34259" marB="34259" horzOverflow="overflow">
                    <a:lnL>
                      <a:noFill/>
                    </a:lnL>
                    <a:lnR w="9525" cap="flat" cmpd="sng" algn="ctr">
                      <a:solidFill>
                        <a:srgbClr val="CCCC00"/>
                      </a:solidFill>
                      <a:prstDash val="solid"/>
                      <a:round/>
                      <a:headEnd type="none" w="med" len="med"/>
                      <a:tailEnd type="none" w="med" len="med"/>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07975">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a:ln>
                            <a:noFill/>
                          </a:ln>
                          <a:solidFill>
                            <a:schemeClr val="tx1"/>
                          </a:solidFill>
                          <a:effectLst/>
                          <a:latin typeface="Arial" panose="020B0604020202020204" pitchFamily="34" charset="0"/>
                          <a:ea typeface="宋体" panose="02010600030101010101" pitchFamily="2" charset="-122"/>
                        </a:rPr>
                        <a:t>$1155</a:t>
                      </a:r>
                    </a:p>
                  </a:txBody>
                  <a:tcPr marL="68530" marR="68530" marT="34259" marB="34259" horzOverflow="overflow">
                    <a:lnL w="9525" cap="flat" cmpd="sng" algn="ctr">
                      <a:solidFill>
                        <a:srgbClr val="CCCC00"/>
                      </a:solidFill>
                      <a:prstDash val="solid"/>
                      <a:round/>
                      <a:headEnd type="none" w="med" len="med"/>
                      <a:tailEnd type="none" w="med" len="med"/>
                    </a:lnL>
                    <a:lnR>
                      <a:noFill/>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buSzPct val="70000"/>
                        <a:buFont typeface="Wingdings" pitchFamily="2" charset="2"/>
                        <a:defRPr kumimoji="1" sz="26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itchFamily="2" charset="2"/>
                        <a:defRPr kumimoji="1" sz="22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tx1"/>
                        </a:buClr>
                        <a:buSzPct val="70000"/>
                        <a:buFont typeface="宋体" panose="02010600030101010101" pitchFamily="2" charset="-122"/>
                        <a:defRPr kumimoji="1" sz="21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FF0000"/>
                          </a:solidFill>
                          <a:effectLst/>
                          <a:latin typeface="Arial" panose="020B0604020202020204" pitchFamily="34" charset="0"/>
                          <a:ea typeface="宋体" panose="02010600030101010101" pitchFamily="2" charset="-122"/>
                        </a:rPr>
                        <a:t>$950</a:t>
                      </a:r>
                    </a:p>
                  </a:txBody>
                  <a:tcPr marL="68530" marR="68530" marT="34259" marB="34259" horzOverflow="overflow">
                    <a:lnL>
                      <a:noFill/>
                    </a:lnL>
                    <a:lnR w="9525" cap="flat" cmpd="sng" algn="ctr">
                      <a:solidFill>
                        <a:srgbClr val="CCCC00"/>
                      </a:solidFill>
                      <a:prstDash val="solid"/>
                      <a:round/>
                      <a:headEnd type="none" w="med" len="med"/>
                      <a:tailEnd type="none" w="med" len="med"/>
                    </a:lnR>
                    <a:lnT w="9525" cap="flat" cmpd="sng" algn="ctr">
                      <a:solidFill>
                        <a:srgbClr val="CCCC00"/>
                      </a:solidFill>
                      <a:prstDash val="solid"/>
                      <a:round/>
                      <a:headEnd type="none" w="med" len="med"/>
                      <a:tailEnd type="none" w="med" len="med"/>
                    </a:lnT>
                    <a:lnB w="9525" cap="flat" cmpd="sng" algn="ctr">
                      <a:solidFill>
                        <a:srgbClr val="CCCC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5" name="TextBox 43">
            <a:extLst>
              <a:ext uri="{FF2B5EF4-FFF2-40B4-BE49-F238E27FC236}">
                <a16:creationId xmlns:a16="http://schemas.microsoft.com/office/drawing/2014/main" id="{B4819C14-DD6F-05C8-5AC1-850D237935EE}"/>
              </a:ext>
            </a:extLst>
          </p:cNvPr>
          <p:cNvSpPr txBox="1"/>
          <p:nvPr/>
        </p:nvSpPr>
        <p:spPr>
          <a:xfrm>
            <a:off x="5686688" y="1183481"/>
            <a:ext cx="1515677" cy="461665"/>
          </a:xfrm>
          <a:prstGeom prst="rect">
            <a:avLst/>
          </a:prstGeom>
          <a:noFill/>
        </p:spPr>
        <p:txBody>
          <a:bodyPr wrap="square">
            <a:spAutoFit/>
          </a:bodyPr>
          <a:lstStyle/>
          <a:p>
            <a:pPr>
              <a:defRPr/>
            </a:pPr>
            <a:r>
              <a:rPr lang="en-US" sz="2400" dirty="0" err="1">
                <a:latin typeface="微软雅黑" panose="020B0503020204020204" pitchFamily="34" charset="-122"/>
                <a:ea typeface="微软雅黑" panose="020B0503020204020204" pitchFamily="34" charset="-122"/>
              </a:rPr>
              <a:t>初始余额</a:t>
            </a:r>
            <a:endParaRPr lang="en-US" sz="2400" dirty="0">
              <a:latin typeface="微软雅黑" panose="020B0503020204020204" pitchFamily="34" charset="-122"/>
              <a:ea typeface="微软雅黑" panose="020B0503020204020204" pitchFamily="34" charset="-122"/>
            </a:endParaRPr>
          </a:p>
        </p:txBody>
      </p:sp>
      <p:sp>
        <p:nvSpPr>
          <p:cNvPr id="26" name="TextBox 46">
            <a:extLst>
              <a:ext uri="{FF2B5EF4-FFF2-40B4-BE49-F238E27FC236}">
                <a16:creationId xmlns:a16="http://schemas.microsoft.com/office/drawing/2014/main" id="{D6D519F8-490A-0394-3E4C-3F3DF0AE70B9}"/>
              </a:ext>
            </a:extLst>
          </p:cNvPr>
          <p:cNvSpPr txBox="1"/>
          <p:nvPr/>
        </p:nvSpPr>
        <p:spPr>
          <a:xfrm>
            <a:off x="8878382" y="4617345"/>
            <a:ext cx="2028245" cy="461665"/>
          </a:xfrm>
          <a:prstGeom prst="rect">
            <a:avLst/>
          </a:prstGeom>
          <a:solidFill>
            <a:schemeClr val="accent2">
              <a:lumMod val="20000"/>
              <a:lumOff val="80000"/>
            </a:schemeClr>
          </a:solidFill>
          <a:effectLst>
            <a:outerShdw blurRad="50800" dist="12700" dir="2700000" algn="tl" rotWithShape="0">
              <a:prstClr val="black">
                <a:alpha val="40000"/>
              </a:prstClr>
            </a:outerShdw>
          </a:effectLst>
        </p:spPr>
        <p:txBody>
          <a:bodyPr wrap="square">
            <a:spAutoFit/>
          </a:bodyPr>
          <a:lstStyle/>
          <a:p>
            <a:pPr>
              <a:defRPr/>
            </a:pPr>
            <a:r>
              <a:rPr lang="en-US" sz="2400" dirty="0" err="1">
                <a:latin typeface="微软雅黑" panose="020B0503020204020204" pitchFamily="34" charset="-122"/>
                <a:ea typeface="微软雅黑" panose="020B0503020204020204" pitchFamily="34" charset="-122"/>
              </a:rPr>
              <a:t>结果不一致</a:t>
            </a:r>
            <a:endParaRPr lang="en-US" sz="2400" dirty="0">
              <a:latin typeface="微软雅黑" panose="020B0503020204020204" pitchFamily="34" charset="-122"/>
              <a:ea typeface="微软雅黑" panose="020B0503020204020204" pitchFamily="34" charset="-122"/>
            </a:endParaRPr>
          </a:p>
        </p:txBody>
      </p:sp>
      <p:sp>
        <p:nvSpPr>
          <p:cNvPr id="27" name="Oval 47">
            <a:extLst>
              <a:ext uri="{FF2B5EF4-FFF2-40B4-BE49-F238E27FC236}">
                <a16:creationId xmlns:a16="http://schemas.microsoft.com/office/drawing/2014/main" id="{9113389D-0379-369F-C3DA-3DEB36F787AD}"/>
              </a:ext>
            </a:extLst>
          </p:cNvPr>
          <p:cNvSpPr/>
          <p:nvPr/>
        </p:nvSpPr>
        <p:spPr>
          <a:xfrm>
            <a:off x="7975159" y="5888923"/>
            <a:ext cx="809321" cy="447675"/>
          </a:xfrm>
          <a:prstGeom prst="ellipse">
            <a:avLst/>
          </a:prstGeom>
          <a:solidFill>
            <a:srgbClr val="FF0000">
              <a:alpha val="15000"/>
            </a:srgbClr>
          </a:solid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微软雅黑" panose="020B0503020204020204" pitchFamily="34" charset="-122"/>
              <a:ea typeface="微软雅黑" panose="020B0503020204020204" pitchFamily="34" charset="-122"/>
            </a:endParaRPr>
          </a:p>
        </p:txBody>
      </p:sp>
      <p:sp>
        <p:nvSpPr>
          <p:cNvPr id="28" name="TextBox 38">
            <a:extLst>
              <a:ext uri="{FF2B5EF4-FFF2-40B4-BE49-F238E27FC236}">
                <a16:creationId xmlns:a16="http://schemas.microsoft.com/office/drawing/2014/main" id="{49984B3F-F5E6-5DA0-AC05-B1B5CF4D8406}"/>
              </a:ext>
            </a:extLst>
          </p:cNvPr>
          <p:cNvSpPr txBox="1"/>
          <p:nvPr/>
        </p:nvSpPr>
        <p:spPr>
          <a:xfrm>
            <a:off x="1609602" y="2628497"/>
            <a:ext cx="2408032" cy="461665"/>
          </a:xfrm>
          <a:prstGeom prst="rect">
            <a:avLst/>
          </a:prstGeom>
          <a:noFill/>
        </p:spPr>
        <p:txBody>
          <a:bodyPr wrap="none">
            <a:spAutoFit/>
          </a:bodyPr>
          <a:lstStyle/>
          <a:p>
            <a:pPr>
              <a:defRPr/>
            </a:pPr>
            <a:r>
              <a:rPr lang="en-US" sz="2400" b="1" u="sng" dirty="0" err="1">
                <a:latin typeface="微软雅黑" panose="020B0503020204020204" pitchFamily="34" charset="-122"/>
                <a:ea typeface="微软雅黑" panose="020B0503020204020204" pitchFamily="34" charset="-122"/>
              </a:rPr>
              <a:t>串行调度</a:t>
            </a:r>
            <a:r>
              <a:rPr lang="zh-CN" altLang="en-US" sz="2400" b="1" u="sng" dirty="0">
                <a:latin typeface="微软雅黑" panose="020B0503020204020204" pitchFamily="34" charset="-122"/>
                <a:ea typeface="微软雅黑" panose="020B0503020204020204" pitchFamily="34" charset="-122"/>
              </a:rPr>
              <a:t> </a:t>
            </a:r>
            <a:r>
              <a:rPr lang="en-US" sz="2400" b="1" dirty="0">
                <a:latin typeface="微软雅黑" panose="020B0503020204020204" pitchFamily="34" charset="-122"/>
                <a:ea typeface="微软雅黑" panose="020B0503020204020204" pitchFamily="34" charset="-122"/>
              </a:rPr>
              <a:t>T</a:t>
            </a:r>
            <a:r>
              <a:rPr lang="en-US" sz="2400" b="1" baseline="-25000" dirty="0">
                <a:latin typeface="微软雅黑" panose="020B0503020204020204" pitchFamily="34" charset="-122"/>
                <a:ea typeface="微软雅黑" panose="020B0503020204020204" pitchFamily="34" charset="-122"/>
              </a:rPr>
              <a:t>1</a:t>
            </a:r>
            <a:r>
              <a:rPr lang="en-US" sz="2400" b="1" dirty="0">
                <a:latin typeface="微软雅黑" panose="020B0503020204020204" pitchFamily="34" charset="-122"/>
                <a:ea typeface="微软雅黑" panose="020B0503020204020204" pitchFamily="34" charset="-122"/>
                <a:sym typeface="Wingdings"/>
              </a:rPr>
              <a:t>,T</a:t>
            </a:r>
            <a:r>
              <a:rPr lang="en-US" sz="2400" b="1" baseline="-25000" dirty="0">
                <a:latin typeface="微软雅黑" panose="020B0503020204020204" pitchFamily="34" charset="-122"/>
                <a:ea typeface="微软雅黑" panose="020B0503020204020204" pitchFamily="34" charset="-122"/>
                <a:sym typeface="Wingdings"/>
              </a:rPr>
              <a:t>2</a:t>
            </a:r>
            <a:r>
              <a:rPr lang="en-US" sz="2400" b="1" u="sng" dirty="0">
                <a:latin typeface="微软雅黑" panose="020B0503020204020204" pitchFamily="34" charset="-122"/>
                <a:ea typeface="微软雅黑" panose="020B0503020204020204" pitchFamily="34" charset="-122"/>
              </a:rPr>
              <a:t>:</a:t>
            </a:r>
          </a:p>
        </p:txBody>
      </p:sp>
      <p:sp>
        <p:nvSpPr>
          <p:cNvPr id="29" name="TextBox 39">
            <a:extLst>
              <a:ext uri="{FF2B5EF4-FFF2-40B4-BE49-F238E27FC236}">
                <a16:creationId xmlns:a16="http://schemas.microsoft.com/office/drawing/2014/main" id="{599BA1F2-B734-D614-FA68-6A7ADB26CC70}"/>
              </a:ext>
            </a:extLst>
          </p:cNvPr>
          <p:cNvSpPr txBox="1"/>
          <p:nvPr/>
        </p:nvSpPr>
        <p:spPr>
          <a:xfrm>
            <a:off x="1609602" y="4463647"/>
            <a:ext cx="1489510" cy="461665"/>
          </a:xfrm>
          <a:prstGeom prst="rect">
            <a:avLst/>
          </a:prstGeom>
          <a:noFill/>
        </p:spPr>
        <p:txBody>
          <a:bodyPr wrap="none">
            <a:spAutoFit/>
          </a:bodyPr>
          <a:lstStyle/>
          <a:p>
            <a:pPr>
              <a:defRPr/>
            </a:pPr>
            <a:r>
              <a:rPr lang="en-US" sz="2400" b="1" u="sng" dirty="0" err="1">
                <a:latin typeface="微软雅黑" panose="020B0503020204020204" pitchFamily="34" charset="-122"/>
                <a:ea typeface="微软雅黑" panose="020B0503020204020204" pitchFamily="34" charset="-122"/>
              </a:rPr>
              <a:t>其他调度</a:t>
            </a:r>
            <a:r>
              <a:rPr lang="en-US" sz="2400" u="sng" dirty="0">
                <a:latin typeface="微软雅黑" panose="020B0503020204020204" pitchFamily="34" charset="-122"/>
                <a:ea typeface="微软雅黑" panose="020B0503020204020204" pitchFamily="34" charset="-122"/>
              </a:rPr>
              <a:t>:</a:t>
            </a:r>
          </a:p>
        </p:txBody>
      </p:sp>
      <p:sp>
        <p:nvSpPr>
          <p:cNvPr id="30" name="Rounded Rectangle 35">
            <a:extLst>
              <a:ext uri="{FF2B5EF4-FFF2-40B4-BE49-F238E27FC236}">
                <a16:creationId xmlns:a16="http://schemas.microsoft.com/office/drawing/2014/main" id="{A8FFED8F-7224-3E53-7E9F-188DFA6F1711}"/>
              </a:ext>
            </a:extLst>
          </p:cNvPr>
          <p:cNvSpPr>
            <a:spLocks noChangeArrowheads="1"/>
          </p:cNvSpPr>
          <p:nvPr/>
        </p:nvSpPr>
        <p:spPr bwMode="auto">
          <a:xfrm>
            <a:off x="2200538" y="1043482"/>
            <a:ext cx="1524000" cy="1287463"/>
          </a:xfrm>
          <a:prstGeom prst="roundRect">
            <a:avLst>
              <a:gd name="adj" fmla="val 16667"/>
            </a:avLst>
          </a:prstGeom>
          <a:solidFill>
            <a:srgbClr val="6F1787"/>
          </a:solidFill>
          <a:ln>
            <a:noFill/>
          </a:ln>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T1</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begin</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A=A+100</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B=B-100</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T1</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commit</a:t>
            </a:r>
            <a:endParaRPr lang="en-US" altLang="en-US" b="1" dirty="0">
              <a:solidFill>
                <a:schemeClr val="bg1"/>
              </a:solidFill>
              <a:latin typeface="微软雅黑" panose="020B0503020204020204" pitchFamily="34" charset="-122"/>
              <a:ea typeface="微软雅黑" panose="020B0503020204020204" pitchFamily="34" charset="-122"/>
            </a:endParaRPr>
          </a:p>
        </p:txBody>
      </p:sp>
      <p:sp>
        <p:nvSpPr>
          <p:cNvPr id="31" name="Rounded Rectangle 40">
            <a:extLst>
              <a:ext uri="{FF2B5EF4-FFF2-40B4-BE49-F238E27FC236}">
                <a16:creationId xmlns:a16="http://schemas.microsoft.com/office/drawing/2014/main" id="{571BA03C-3F82-6C54-36A1-B75A316C6E0D}"/>
              </a:ext>
            </a:extLst>
          </p:cNvPr>
          <p:cNvSpPr>
            <a:spLocks noChangeArrowheads="1"/>
          </p:cNvSpPr>
          <p:nvPr/>
        </p:nvSpPr>
        <p:spPr bwMode="auto">
          <a:xfrm>
            <a:off x="3989651" y="1041895"/>
            <a:ext cx="1524000" cy="1285875"/>
          </a:xfrm>
          <a:prstGeom prst="roundRect">
            <a:avLst>
              <a:gd name="adj" fmla="val 16667"/>
            </a:avLst>
          </a:prstGeom>
          <a:solidFill>
            <a:srgbClr val="6F1787"/>
          </a:solidFill>
          <a:ln>
            <a:noFill/>
          </a:ln>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solidFill>
                  <a:schemeClr val="bg1"/>
                </a:solidFill>
                <a:latin typeface="微软雅黑" panose="020B0503020204020204" pitchFamily="34" charset="-122"/>
                <a:ea typeface="微软雅黑" panose="020B0503020204020204" pitchFamily="34" charset="-122"/>
              </a:rPr>
              <a:t>T2</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begin</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A=A</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1.05</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B=B</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1.05</a:t>
            </a:r>
          </a:p>
          <a:p>
            <a:pPr eaLnBrk="1" hangingPunct="1"/>
            <a:r>
              <a:rPr lang="en-US" altLang="zh-CN" b="1" dirty="0">
                <a:solidFill>
                  <a:schemeClr val="bg1"/>
                </a:solidFill>
                <a:latin typeface="微软雅黑" panose="020B0503020204020204" pitchFamily="34" charset="-122"/>
                <a:ea typeface="微软雅黑" panose="020B0503020204020204" pitchFamily="34" charset="-122"/>
              </a:rPr>
              <a:t>T2</a:t>
            </a:r>
            <a:r>
              <a:rPr lang="zh-CN" altLang="en-US" b="1" dirty="0">
                <a:solidFill>
                  <a:schemeClr val="bg1"/>
                </a:solidFill>
                <a:latin typeface="微软雅黑" panose="020B0503020204020204" pitchFamily="34" charset="-122"/>
                <a:ea typeface="微软雅黑" panose="020B0503020204020204" pitchFamily="34" charset="-122"/>
              </a:rPr>
              <a:t> </a:t>
            </a:r>
            <a:r>
              <a:rPr lang="en-US" altLang="zh-CN" b="1" dirty="0">
                <a:solidFill>
                  <a:schemeClr val="bg1"/>
                </a:solidFill>
                <a:latin typeface="微软雅黑" panose="020B0503020204020204" pitchFamily="34" charset="-122"/>
                <a:ea typeface="微软雅黑" panose="020B0503020204020204" pitchFamily="34" charset="-122"/>
              </a:rPr>
              <a:t>commit</a:t>
            </a:r>
            <a:endParaRPr lang="en-US" altLang="en-US" b="1" dirty="0">
              <a:solidFill>
                <a:schemeClr val="bg1"/>
              </a:solidFill>
              <a:latin typeface="微软雅黑" panose="020B0503020204020204" pitchFamily="34" charset="-122"/>
              <a:ea typeface="微软雅黑" panose="020B0503020204020204" pitchFamily="34" charset="-122"/>
            </a:endParaRPr>
          </a:p>
        </p:txBody>
      </p:sp>
      <p:sp>
        <p:nvSpPr>
          <p:cNvPr id="32" name="矩形 2">
            <a:extLst>
              <a:ext uri="{FF2B5EF4-FFF2-40B4-BE49-F238E27FC236}">
                <a16:creationId xmlns:a16="http://schemas.microsoft.com/office/drawing/2014/main" id="{C992F514-0194-24C7-2A20-703B9904E944}"/>
              </a:ext>
            </a:extLst>
          </p:cNvPr>
          <p:cNvSpPr>
            <a:spLocks noChangeArrowheads="1"/>
          </p:cNvSpPr>
          <p:nvPr/>
        </p:nvSpPr>
        <p:spPr bwMode="auto">
          <a:xfrm>
            <a:off x="6983290" y="312221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en-US" sz="2400" dirty="0" err="1">
                <a:solidFill>
                  <a:srgbClr val="0000FF"/>
                </a:solidFill>
                <a:latin typeface="微软雅黑" panose="020B0503020204020204" pitchFamily="34" charset="-122"/>
                <a:ea typeface="微软雅黑" panose="020B0503020204020204" pitchFamily="34" charset="-122"/>
              </a:rPr>
              <a:t>串行化</a:t>
            </a:r>
            <a:endParaRPr lang="zh-CN" altLang="en-US" sz="2400" dirty="0">
              <a:solidFill>
                <a:srgbClr val="0000FF"/>
              </a:solidFill>
              <a:latin typeface="微软雅黑" panose="020B0503020204020204" pitchFamily="34" charset="-122"/>
              <a:ea typeface="微软雅黑" panose="020B0503020204020204" pitchFamily="34" charset="-122"/>
            </a:endParaRPr>
          </a:p>
        </p:txBody>
      </p:sp>
      <p:sp>
        <p:nvSpPr>
          <p:cNvPr id="33" name="矩形 3">
            <a:extLst>
              <a:ext uri="{FF2B5EF4-FFF2-40B4-BE49-F238E27FC236}">
                <a16:creationId xmlns:a16="http://schemas.microsoft.com/office/drawing/2014/main" id="{4B9DB7AE-8100-F8CC-45CA-EB70EC2FC7E5}"/>
              </a:ext>
            </a:extLst>
          </p:cNvPr>
          <p:cNvSpPr>
            <a:spLocks noChangeArrowheads="1"/>
          </p:cNvSpPr>
          <p:nvPr/>
        </p:nvSpPr>
        <p:spPr bwMode="auto">
          <a:xfrm>
            <a:off x="6957236" y="4750985"/>
            <a:ext cx="1415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400" dirty="0">
                <a:solidFill>
                  <a:srgbClr val="FF0000"/>
                </a:solidFill>
                <a:latin typeface="微软雅黑" panose="020B0503020204020204" pitchFamily="34" charset="-122"/>
                <a:ea typeface="微软雅黑" panose="020B0503020204020204" pitchFamily="34" charset="-122"/>
              </a:rPr>
              <a:t>非串行化</a:t>
            </a:r>
            <a:endParaRPr lang="en-US" altLang="zh-CN"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312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p:bldP spid="29"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AD030D3D-BF55-4927-813B-6968C12EA5BF}"/>
              </a:ext>
            </a:extLst>
          </p:cNvPr>
          <p:cNvSpPr/>
          <p:nvPr/>
        </p:nvSpPr>
        <p:spPr bwMode="auto">
          <a:xfrm>
            <a:off x="318138" y="1235648"/>
            <a:ext cx="6046549" cy="4405022"/>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2" name="Shape6">
            <a:extLst>
              <a:ext uri="{FF2B5EF4-FFF2-40B4-BE49-F238E27FC236}">
                <a16:creationId xmlns:a16="http://schemas.microsoft.com/office/drawing/2014/main" id="{55484B6A-3C02-4733-9DFF-EF3F22EFABC3}"/>
              </a:ext>
            </a:extLst>
          </p:cNvPr>
          <p:cNvSpPr/>
          <p:nvPr/>
        </p:nvSpPr>
        <p:spPr>
          <a:xfrm>
            <a:off x="6501676" y="1234018"/>
            <a:ext cx="5387920" cy="4406651"/>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可串行化调度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280793" y="1326972"/>
            <a:ext cx="6220883" cy="2651195"/>
          </a:xfrm>
        </p:spPr>
        <p:txBody>
          <a:bodyPr/>
          <a:lstStyle/>
          <a:p>
            <a:pPr>
              <a:lnSpc>
                <a:spcPct val="120000"/>
              </a:lnSpc>
            </a:pPr>
            <a:r>
              <a:rPr kumimoji="1" lang="zh-CN" altLang="en-US" sz="1800" b="1" dirty="0">
                <a:solidFill>
                  <a:srgbClr val="6F1787"/>
                </a:solidFill>
                <a:latin typeface="微软雅黑" panose="020B0503020204020204" pitchFamily="34" charset="-122"/>
                <a:ea typeface="微软雅黑" panose="020B0503020204020204" pitchFamily="34" charset="-122"/>
              </a:rPr>
              <a:t>场景：</a:t>
            </a:r>
            <a:endParaRPr kumimoji="1" lang="en-US" altLang="zh-CN" sz="1800" b="1" dirty="0">
              <a:solidFill>
                <a:srgbClr val="6F1787"/>
              </a:solidFill>
              <a:latin typeface="微软雅黑" panose="020B0503020204020204" pitchFamily="34" charset="-122"/>
              <a:ea typeface="微软雅黑" panose="020B0503020204020204" pitchFamily="34" charset="-122"/>
            </a:endParaRPr>
          </a:p>
          <a:p>
            <a:pPr lvl="1">
              <a:lnSpc>
                <a:spcPct val="120000"/>
              </a:lnSpc>
            </a:pPr>
            <a:r>
              <a:rPr lang="zh-CN" altLang="zh-CN" sz="1800" dirty="0">
                <a:latin typeface="微软雅黑" panose="020B0503020204020204" pitchFamily="34" charset="-122"/>
                <a:ea typeface="微软雅黑" panose="020B0503020204020204" pitchFamily="34" charset="-122"/>
              </a:rPr>
              <a:t>小明仍然在超市进行了两笔消费，分别为</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元和</a:t>
            </a:r>
            <a:r>
              <a:rPr lang="en-US" altLang="zh-CN" sz="1800" dirty="0">
                <a:latin typeface="微软雅黑" panose="020B0503020204020204" pitchFamily="34" charset="-122"/>
                <a:ea typeface="微软雅黑" panose="020B0503020204020204" pitchFamily="34" charset="-122"/>
              </a:rPr>
              <a:t>200</a:t>
            </a:r>
            <a:r>
              <a:rPr lang="zh-CN" altLang="zh-CN" sz="1800" dirty="0">
                <a:latin typeface="微软雅黑" panose="020B0503020204020204" pitchFamily="34" charset="-122"/>
                <a:ea typeface="微软雅黑" panose="020B0503020204020204" pitchFamily="34" charset="-122"/>
              </a:rPr>
              <a:t>元。小明有超市的会员卡，可以抵扣一半的金额。</a:t>
            </a:r>
            <a:endParaRPr lang="en-US" altLang="zh-CN" sz="1800" dirty="0">
              <a:latin typeface="微软雅黑" panose="020B0503020204020204" pitchFamily="34" charset="-122"/>
              <a:ea typeface="微软雅黑" panose="020B0503020204020204" pitchFamily="34" charset="-122"/>
            </a:endParaRPr>
          </a:p>
          <a:p>
            <a:pPr lvl="2">
              <a:lnSpc>
                <a:spcPct val="120000"/>
              </a:lnSpc>
            </a:pPr>
            <a:r>
              <a:rPr lang="zh-CN" altLang="zh-CN" sz="1800" dirty="0">
                <a:latin typeface="微软雅黑" panose="020B0503020204020204" pitchFamily="34" charset="-122"/>
                <a:ea typeface="微软雅黑" panose="020B0503020204020204" pitchFamily="34" charset="-122"/>
              </a:rPr>
              <a:t>小明的存款用</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表示，初始为</a:t>
            </a:r>
            <a:r>
              <a:rPr lang="en-US" altLang="zh-CN" sz="1800" dirty="0">
                <a:latin typeface="微软雅黑" panose="020B0503020204020204" pitchFamily="34" charset="-122"/>
                <a:ea typeface="微软雅黑" panose="020B0503020204020204" pitchFamily="34" charset="-122"/>
              </a:rPr>
              <a:t>300</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2">
              <a:lnSpc>
                <a:spcPct val="120000"/>
              </a:lnSpc>
            </a:pPr>
            <a:r>
              <a:rPr lang="zh-CN" altLang="zh-CN" sz="1800" dirty="0">
                <a:latin typeface="微软雅黑" panose="020B0503020204020204" pitchFamily="34" charset="-122"/>
                <a:ea typeface="微软雅黑" panose="020B0503020204020204" pitchFamily="34" charset="-122"/>
              </a:rPr>
              <a:t>会员卡的数据用</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表示，初始为</a:t>
            </a:r>
            <a:r>
              <a:rPr lang="en-US" altLang="zh-CN" sz="1800" dirty="0">
                <a:latin typeface="微软雅黑" panose="020B0503020204020204" pitchFamily="34" charset="-122"/>
                <a:ea typeface="微软雅黑" panose="020B0503020204020204" pitchFamily="34" charset="-122"/>
              </a:rPr>
              <a:t>300</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2">
              <a:lnSpc>
                <a:spcPct val="120000"/>
              </a:lnSpc>
            </a:pPr>
            <a:r>
              <a:rPr lang="zh-CN" altLang="zh-CN" sz="1800" dirty="0">
                <a:latin typeface="微软雅黑" panose="020B0503020204020204" pitchFamily="34" charset="-122"/>
                <a:ea typeface="微软雅黑" panose="020B0503020204020204" pitchFamily="34" charset="-122"/>
              </a:rPr>
              <a:t>两笔消费分别为</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减去</a:t>
            </a:r>
            <a:r>
              <a:rPr lang="en-US" altLang="zh-CN" sz="1800" dirty="0">
                <a:latin typeface="微软雅黑" panose="020B0503020204020204" pitchFamily="34" charset="-122"/>
                <a:ea typeface="微软雅黑" panose="020B0503020204020204" pitchFamily="34" charset="-122"/>
              </a:rPr>
              <a:t>50</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减去</a:t>
            </a:r>
            <a:r>
              <a:rPr lang="en-US" altLang="zh-CN" sz="1800" dirty="0">
                <a:latin typeface="微软雅黑" panose="020B0503020204020204" pitchFamily="34" charset="-122"/>
                <a:ea typeface="微软雅黑" panose="020B0503020204020204" pitchFamily="34" charset="-122"/>
              </a:rPr>
              <a:t>50(</a:t>
            </a:r>
            <a:r>
              <a:rPr lang="zh-CN" altLang="zh-CN" sz="1800" dirty="0">
                <a:latin typeface="微软雅黑" panose="020B0503020204020204" pitchFamily="34" charset="-122"/>
                <a:ea typeface="微软雅黑" panose="020B0503020204020204" pitchFamily="34" charset="-122"/>
              </a:rPr>
              <a:t>事务</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1</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2">
              <a:lnSpc>
                <a:spcPct val="120000"/>
              </a:lnSpc>
            </a:pP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减去</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减去</a:t>
            </a:r>
            <a:r>
              <a:rPr lang="en-US" altLang="zh-CN" sz="1800" dirty="0">
                <a:latin typeface="微软雅黑" panose="020B0503020204020204" pitchFamily="34" charset="-122"/>
                <a:ea typeface="微软雅黑" panose="020B0503020204020204" pitchFamily="34" charset="-122"/>
              </a:rPr>
              <a:t>100</a:t>
            </a:r>
            <a:r>
              <a:rPr lang="zh-CN" altLang="zh-CN" sz="1800" dirty="0">
                <a:latin typeface="微软雅黑" panose="020B0503020204020204" pitchFamily="34" charset="-122"/>
                <a:ea typeface="微软雅黑" panose="020B0503020204020204" pitchFamily="34" charset="-122"/>
              </a:rPr>
              <a:t>（事务</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2</a:t>
            </a:r>
            <a:r>
              <a:rPr lang="zh-CN" altLang="zh-CN" sz="1800" dirty="0">
                <a:latin typeface="微软雅黑" panose="020B0503020204020204" pitchFamily="34" charset="-122"/>
                <a:ea typeface="微软雅黑" panose="020B0503020204020204" pitchFamily="34" charset="-122"/>
              </a:rPr>
              <a:t>）。</a:t>
            </a:r>
            <a:endParaRPr kumimoji="1" lang="zh-CN" altLang="en-US"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BB755B2A-2AA2-0D43-8F45-582DF7CEAF83}"/>
              </a:ext>
            </a:extLst>
          </p:cNvPr>
          <p:cNvPicPr>
            <a:picLocks noChangeAspect="1"/>
          </p:cNvPicPr>
          <p:nvPr/>
        </p:nvPicPr>
        <p:blipFill>
          <a:blip r:embed="rId2"/>
          <a:stretch>
            <a:fillRect/>
          </a:stretch>
        </p:blipFill>
        <p:spPr>
          <a:xfrm>
            <a:off x="6761569" y="2343057"/>
            <a:ext cx="4951769" cy="2743151"/>
          </a:xfrm>
          <a:prstGeom prst="rect">
            <a:avLst/>
          </a:prstGeom>
        </p:spPr>
      </p:pic>
      <p:sp>
        <p:nvSpPr>
          <p:cNvPr id="9" name="内容占位符 3">
            <a:extLst>
              <a:ext uri="{FF2B5EF4-FFF2-40B4-BE49-F238E27FC236}">
                <a16:creationId xmlns:a16="http://schemas.microsoft.com/office/drawing/2014/main" id="{17C94740-FBD1-714F-A303-65A65BE8517F}"/>
              </a:ext>
            </a:extLst>
          </p:cNvPr>
          <p:cNvSpPr txBox="1">
            <a:spLocks/>
          </p:cNvSpPr>
          <p:nvPr/>
        </p:nvSpPr>
        <p:spPr bwMode="auto">
          <a:xfrm>
            <a:off x="318138" y="3955471"/>
            <a:ext cx="5786656" cy="1554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lvl="1">
              <a:lnSpc>
                <a:spcPct val="120000"/>
              </a:lnSpc>
            </a:pPr>
            <a:r>
              <a:rPr lang="zh-CN" altLang="en-US" sz="1600" kern="0" dirty="0">
                <a:latin typeface="微软雅黑" panose="020B0503020204020204" pitchFamily="34" charset="-122"/>
                <a:ea typeface="微软雅黑" panose="020B0503020204020204" pitchFamily="34" charset="-122"/>
              </a:rPr>
              <a:t>调度</a:t>
            </a:r>
            <a:r>
              <a:rPr lang="en-US" altLang="zh-CN" sz="1600" kern="0" dirty="0">
                <a:latin typeface="微软雅黑" panose="020B0503020204020204" pitchFamily="34" charset="-122"/>
                <a:ea typeface="微软雅黑" panose="020B0503020204020204" pitchFamily="34" charset="-122"/>
              </a:rPr>
              <a:t>3</a:t>
            </a:r>
            <a:r>
              <a:rPr lang="zh-CN" altLang="en-US" sz="1600" kern="0" dirty="0">
                <a:latin typeface="微软雅黑" panose="020B0503020204020204" pitchFamily="34" charset="-122"/>
                <a:ea typeface="微软雅黑" panose="020B0503020204020204" pitchFamily="34" charset="-122"/>
              </a:rPr>
              <a:t>描述的是该事务的串行调度。</a:t>
            </a:r>
            <a:endParaRPr lang="en-US" altLang="zh-CN" sz="1600" kern="0" dirty="0">
              <a:latin typeface="微软雅黑" panose="020B0503020204020204" pitchFamily="34" charset="-122"/>
              <a:ea typeface="微软雅黑" panose="020B0503020204020204" pitchFamily="34" charset="-122"/>
            </a:endParaRPr>
          </a:p>
          <a:p>
            <a:pPr lvl="1">
              <a:lnSpc>
                <a:spcPct val="120000"/>
              </a:lnSpc>
            </a:pPr>
            <a:r>
              <a:rPr lang="zh-CN" altLang="en-US" sz="1600" kern="0" dirty="0">
                <a:latin typeface="微软雅黑" panose="020B0503020204020204" pitchFamily="34" charset="-122"/>
                <a:ea typeface="微软雅黑" panose="020B0503020204020204" pitchFamily="34" charset="-122"/>
              </a:rPr>
              <a:t>调度</a:t>
            </a:r>
            <a:r>
              <a:rPr lang="en-US" altLang="zh-CN" sz="1600" kern="0" dirty="0">
                <a:latin typeface="微软雅黑" panose="020B0503020204020204" pitchFamily="34" charset="-122"/>
                <a:ea typeface="微软雅黑" panose="020B0503020204020204" pitchFamily="34" charset="-122"/>
              </a:rPr>
              <a:t>4</a:t>
            </a:r>
            <a:r>
              <a:rPr lang="zh-CN" altLang="en-US" sz="1600" kern="0" dirty="0">
                <a:latin typeface="微软雅黑" panose="020B0503020204020204" pitchFamily="34" charset="-122"/>
                <a:ea typeface="微软雅黑" panose="020B0503020204020204" pitchFamily="34" charset="-122"/>
              </a:rPr>
              <a:t>则描述了一种可能的并发调度。 </a:t>
            </a:r>
            <a:endParaRPr lang="en-US" altLang="zh-CN" sz="1600" kern="0" dirty="0">
              <a:latin typeface="微软雅黑" panose="020B0503020204020204" pitchFamily="34" charset="-122"/>
              <a:ea typeface="微软雅黑" panose="020B0503020204020204" pitchFamily="34" charset="-122"/>
            </a:endParaRPr>
          </a:p>
          <a:p>
            <a:pPr lvl="1">
              <a:lnSpc>
                <a:spcPct val="120000"/>
              </a:lnSpc>
            </a:pPr>
            <a:r>
              <a:rPr lang="zh-CN" altLang="en-US" sz="1600" kern="0" dirty="0">
                <a:latin typeface="微软雅黑" panose="020B0503020204020204" pitchFamily="34" charset="-122"/>
                <a:ea typeface="微软雅黑" panose="020B0503020204020204" pitchFamily="34" charset="-122"/>
              </a:rPr>
              <a:t>调度</a:t>
            </a:r>
            <a:r>
              <a:rPr lang="en-US" altLang="zh-CN" sz="1600" kern="0" dirty="0">
                <a:latin typeface="微软雅黑" panose="020B0503020204020204" pitchFamily="34" charset="-122"/>
                <a:ea typeface="微软雅黑" panose="020B0503020204020204" pitchFamily="34" charset="-122"/>
              </a:rPr>
              <a:t>4</a:t>
            </a:r>
            <a:r>
              <a:rPr lang="zh-CN" altLang="en-US" sz="1600" kern="0" dirty="0">
                <a:latin typeface="微软雅黑" panose="020B0503020204020204" pitchFamily="34" charset="-122"/>
                <a:ea typeface="微软雅黑" panose="020B0503020204020204" pitchFamily="34" charset="-122"/>
              </a:rPr>
              <a:t>在任何情况下与调度</a:t>
            </a:r>
            <a:r>
              <a:rPr lang="en-US" altLang="zh-CN" sz="1600" kern="0" dirty="0">
                <a:latin typeface="微软雅黑" panose="020B0503020204020204" pitchFamily="34" charset="-122"/>
                <a:ea typeface="微软雅黑" panose="020B0503020204020204" pitchFamily="34" charset="-122"/>
              </a:rPr>
              <a:t>3</a:t>
            </a:r>
            <a:r>
              <a:rPr lang="zh-CN" altLang="en-US" sz="1600" kern="0" dirty="0">
                <a:latin typeface="微软雅黑" panose="020B0503020204020204" pitchFamily="34" charset="-122"/>
                <a:ea typeface="微软雅黑" panose="020B0503020204020204" pitchFamily="34" charset="-122"/>
              </a:rPr>
              <a:t>都能产生相同的结果。是一种可串行化调度</a:t>
            </a:r>
            <a:endParaRPr lang="en-US" altLang="zh-CN" sz="16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34408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1A04DF89-4FD5-4C0E-A5CF-F7115B1D865E}"/>
              </a:ext>
            </a:extLst>
          </p:cNvPr>
          <p:cNvSpPr/>
          <p:nvPr/>
        </p:nvSpPr>
        <p:spPr bwMode="auto">
          <a:xfrm>
            <a:off x="313319" y="1120012"/>
            <a:ext cx="10828129" cy="507609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E4079834-6E66-1BE3-38E3-9E9D4F3ECE64}"/>
              </a:ext>
            </a:extLst>
          </p:cNvPr>
          <p:cNvSpPr>
            <a:spLocks noGrp="1"/>
          </p:cNvSpPr>
          <p:nvPr>
            <p:ph type="sldNum" sz="quarter" idx="10"/>
          </p:nvPr>
        </p:nvSpPr>
        <p:spPr/>
        <p:txBody>
          <a:bodyPr/>
          <a:lstStyle/>
          <a:p>
            <a:fld id="{87BBDC00-B9E2-4EFD-9306-2934E87247C6}" type="slidenum">
              <a:rPr lang="zh-CN" altLang="en-US" smtClean="0"/>
              <a:pPr/>
              <a:t>25</a:t>
            </a:fld>
            <a:endParaRPr lang="zh-CN" altLang="en-US"/>
          </a:p>
        </p:txBody>
      </p:sp>
      <p:sp>
        <p:nvSpPr>
          <p:cNvPr id="3" name="标题 2">
            <a:extLst>
              <a:ext uri="{FF2B5EF4-FFF2-40B4-BE49-F238E27FC236}">
                <a16:creationId xmlns:a16="http://schemas.microsoft.com/office/drawing/2014/main" id="{BF5393F6-28C1-F93F-D25E-E7B1FA7F930D}"/>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可串行化调度</a:t>
            </a:r>
          </a:p>
        </p:txBody>
      </p:sp>
      <p:sp>
        <p:nvSpPr>
          <p:cNvPr id="4" name="内容占位符 3">
            <a:extLst>
              <a:ext uri="{FF2B5EF4-FFF2-40B4-BE49-F238E27FC236}">
                <a16:creationId xmlns:a16="http://schemas.microsoft.com/office/drawing/2014/main" id="{C403F69A-4B20-0EDE-533C-243F1EA2B909}"/>
              </a:ext>
            </a:extLst>
          </p:cNvPr>
          <p:cNvSpPr>
            <a:spLocks noGrp="1"/>
          </p:cNvSpPr>
          <p:nvPr>
            <p:ph idx="1"/>
          </p:nvPr>
        </p:nvSpPr>
        <p:spPr>
          <a:xfrm>
            <a:off x="313319" y="1140386"/>
            <a:ext cx="7176003" cy="4344294"/>
          </a:xfrm>
        </p:spPr>
        <p:txBody>
          <a:bodyPr/>
          <a:lstStyle/>
          <a:p>
            <a:pPr>
              <a:lnSpc>
                <a:spcPct val="120000"/>
              </a:lnSpc>
            </a:pPr>
            <a:r>
              <a:rPr kumimoji="1" lang="zh-CN" altLang="en-US" sz="2000" b="1" dirty="0">
                <a:solidFill>
                  <a:srgbClr val="6F1787"/>
                </a:solidFill>
                <a:latin typeface="微软雅黑" panose="020B0503020204020204" pitchFamily="34" charset="-122"/>
                <a:ea typeface="微软雅黑" panose="020B0503020204020204" pitchFamily="34" charset="-122"/>
              </a:rPr>
              <a:t>如何</a:t>
            </a:r>
            <a:r>
              <a:rPr kumimoji="1" lang="zh-CN" altLang="en-US" sz="2000" b="1" dirty="0">
                <a:solidFill>
                  <a:srgbClr val="3B20FF"/>
                </a:solidFill>
                <a:latin typeface="微软雅黑" panose="020B0503020204020204" pitchFamily="34" charset="-122"/>
                <a:ea typeface="微软雅黑" panose="020B0503020204020204" pitchFamily="34" charset="-122"/>
              </a:rPr>
              <a:t>判断</a:t>
            </a:r>
            <a:r>
              <a:rPr kumimoji="1" lang="zh-CN" altLang="en-US" sz="2000" b="1" dirty="0">
                <a:latin typeface="微软雅黑" panose="020B0503020204020204" pitchFamily="34" charset="-122"/>
                <a:ea typeface="微软雅黑" panose="020B0503020204020204" pitchFamily="34" charset="-122"/>
              </a:rPr>
              <a:t>一个调度</a:t>
            </a:r>
            <a:r>
              <a:rPr kumimoji="1" lang="zh-CN" altLang="en-US" sz="2000" b="1" dirty="0">
                <a:solidFill>
                  <a:srgbClr val="3B20FF"/>
                </a:solidFill>
                <a:latin typeface="微软雅黑" panose="020B0503020204020204" pitchFamily="34" charset="-122"/>
                <a:ea typeface="微软雅黑" panose="020B0503020204020204" pitchFamily="34" charset="-122"/>
              </a:rPr>
              <a:t>是否可串行化</a:t>
            </a:r>
            <a:r>
              <a:rPr kumimoji="1" lang="zh-CN" altLang="en-US" sz="2000" b="1" dirty="0">
                <a:solidFill>
                  <a:srgbClr val="6F1787"/>
                </a:solidFill>
                <a:latin typeface="微软雅黑" panose="020B0503020204020204" pitchFamily="34" charset="-122"/>
                <a:ea typeface="微软雅黑" panose="020B0503020204020204" pitchFamily="34" charset="-122"/>
              </a:rPr>
              <a:t>？如何</a:t>
            </a:r>
            <a:r>
              <a:rPr kumimoji="1" lang="zh-CN" altLang="en-US" sz="2000" b="1" dirty="0">
                <a:solidFill>
                  <a:srgbClr val="3B20FF"/>
                </a:solidFill>
                <a:latin typeface="微软雅黑" panose="020B0503020204020204" pitchFamily="34" charset="-122"/>
                <a:ea typeface="微软雅黑" panose="020B0503020204020204" pitchFamily="34" charset="-122"/>
              </a:rPr>
              <a:t>实现可串行化调度</a:t>
            </a:r>
            <a:r>
              <a:rPr kumimoji="1" lang="zh-CN" altLang="en-US" sz="2000" b="1" dirty="0">
                <a:solidFill>
                  <a:srgbClr val="6F1787"/>
                </a:solidFill>
                <a:latin typeface="微软雅黑" panose="020B0503020204020204" pitchFamily="34" charset="-122"/>
                <a:ea typeface="微软雅黑" panose="020B0503020204020204" pitchFamily="34" charset="-122"/>
              </a:rPr>
              <a:t>？</a:t>
            </a:r>
            <a:endParaRPr kumimoji="1" lang="en-US" altLang="zh-CN" sz="2000" b="1" dirty="0">
              <a:solidFill>
                <a:srgbClr val="6F1787"/>
              </a:solidFill>
              <a:latin typeface="微软雅黑" panose="020B0503020204020204" pitchFamily="34" charset="-122"/>
              <a:ea typeface="微软雅黑" panose="020B0503020204020204" pitchFamily="34" charset="-122"/>
            </a:endParaRPr>
          </a:p>
          <a:p>
            <a:pPr>
              <a:lnSpc>
                <a:spcPct val="120000"/>
              </a:lnSpc>
            </a:pPr>
            <a:r>
              <a:rPr lang="zh-CN" altLang="en-US" sz="2000" b="1" dirty="0">
                <a:solidFill>
                  <a:srgbClr val="6F1787"/>
                </a:solidFill>
                <a:latin typeface="微软雅黑" panose="020B0503020204020204" pitchFamily="34" charset="-122"/>
                <a:ea typeface="微软雅黑" panose="020B0503020204020204" pitchFamily="34" charset="-122"/>
              </a:rPr>
              <a:t>验证代价较大，一般找一个容易验证的可串行化调度方案</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终态可串行化</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kumimoji="1" lang="zh-CN" altLang="en-US" sz="2000" dirty="0">
                <a:latin typeface="微软雅黑" panose="020B0503020204020204" pitchFamily="34" charset="-122"/>
                <a:ea typeface="微软雅黑" panose="020B0503020204020204" pitchFamily="34" charset="-122"/>
              </a:rPr>
              <a:t>判读最终执行结果的状态</a:t>
            </a:r>
            <a:endParaRPr kumimoji="1" lang="en-US" altLang="zh-CN" sz="2000" dirty="0">
              <a:latin typeface="微软雅黑" panose="020B0503020204020204" pitchFamily="34" charset="-122"/>
              <a:ea typeface="微软雅黑" panose="020B0503020204020204" pitchFamily="34" charset="-122"/>
            </a:endParaRPr>
          </a:p>
          <a:p>
            <a:pPr lvl="1">
              <a:lnSpc>
                <a:spcPct val="120000"/>
              </a:lnSpc>
            </a:pPr>
            <a:r>
              <a:rPr kumimoji="1" lang="zh-CN" altLang="en-US" sz="2000" dirty="0">
                <a:latin typeface="微软雅黑" panose="020B0503020204020204" pitchFamily="34" charset="-122"/>
                <a:ea typeface="微软雅黑" panose="020B0503020204020204" pitchFamily="34" charset="-122"/>
              </a:rPr>
              <a:t>冲突可串行化</a:t>
            </a:r>
            <a:endParaRPr kumimoji="1" lang="en-US" altLang="zh-CN" sz="2000" dirty="0">
              <a:latin typeface="微软雅黑" panose="020B0503020204020204" pitchFamily="34" charset="-122"/>
              <a:ea typeface="微软雅黑" panose="020B0503020204020204" pitchFamily="34" charset="-122"/>
            </a:endParaRPr>
          </a:p>
          <a:p>
            <a:pPr lvl="2">
              <a:lnSpc>
                <a:spcPct val="120000"/>
              </a:lnSpc>
            </a:pPr>
            <a:r>
              <a:rPr lang="zh-CN" altLang="en-US" sz="2000" dirty="0">
                <a:latin typeface="微软雅黑" panose="020B0503020204020204" pitchFamily="34" charset="-122"/>
                <a:ea typeface="微软雅黑" panose="020B0503020204020204" pitchFamily="34" charset="-122"/>
              </a:rPr>
              <a:t>判断操作之间是否冲突</a:t>
            </a:r>
            <a:endParaRPr kumimoji="1"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视图可串行化</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lang="zh-CN" altLang="en-US" sz="2000" dirty="0">
                <a:latin typeface="微软雅黑" panose="020B0503020204020204" pitchFamily="34" charset="-122"/>
                <a:ea typeface="微软雅黑" panose="020B0503020204020204" pitchFamily="34" charset="-122"/>
              </a:rPr>
              <a:t>判断</a:t>
            </a:r>
            <a:r>
              <a:rPr kumimoji="1" lang="zh-CN" altLang="en-US" sz="2000" dirty="0">
                <a:latin typeface="微软雅黑" panose="020B0503020204020204" pitchFamily="34" charset="-122"/>
                <a:ea typeface="微软雅黑" panose="020B0503020204020204" pitchFamily="34" charset="-122"/>
              </a:rPr>
              <a:t>操作流程是否一致</a:t>
            </a:r>
            <a:endParaRPr kumimoji="1" lang="en-US" altLang="zh-CN" sz="2000" dirty="0">
              <a:latin typeface="微软雅黑" panose="020B0503020204020204" pitchFamily="34" charset="-122"/>
              <a:ea typeface="微软雅黑" panose="020B0503020204020204" pitchFamily="34" charset="-122"/>
            </a:endParaRPr>
          </a:p>
          <a:p>
            <a:pPr lvl="3">
              <a:lnSpc>
                <a:spcPct val="120000"/>
              </a:lnSpc>
            </a:pPr>
            <a:r>
              <a:rPr kumimoji="1" lang="zh-CN" altLang="en-US" sz="2000" dirty="0">
                <a:effectLst>
                  <a:outerShdw dist="38100" sx="1000" sy="1000" algn="tl">
                    <a:srgbClr val="C0C0C0"/>
                  </a:outerShdw>
                </a:effectLst>
                <a:latin typeface="微软雅黑" panose="020B0503020204020204" pitchFamily="34" charset="-122"/>
                <a:ea typeface="微软雅黑" panose="020B0503020204020204" pitchFamily="34" charset="-122"/>
              </a:rPr>
              <a:t>初始化读的一致性</a:t>
            </a:r>
            <a:endParaRPr kumimoji="1" lang="en-US" altLang="zh-CN" sz="2000" dirty="0">
              <a:effectLst>
                <a:outerShdw dist="38100" sx="1000" sy="1000" algn="tl">
                  <a:srgbClr val="C0C0C0"/>
                </a:outerShdw>
              </a:effectLst>
              <a:latin typeface="微软雅黑" panose="020B0503020204020204" pitchFamily="34" charset="-122"/>
              <a:ea typeface="微软雅黑" panose="020B0503020204020204" pitchFamily="34" charset="-122"/>
            </a:endParaRPr>
          </a:p>
          <a:p>
            <a:pPr lvl="3">
              <a:lnSpc>
                <a:spcPct val="120000"/>
              </a:lnSpc>
            </a:pPr>
            <a:r>
              <a:rPr lang="zh-CN" altLang="en-US" sz="2000" dirty="0">
                <a:effectLst>
                  <a:outerShdw dist="38100" sx="1000" sy="1000" algn="tl">
                    <a:srgbClr val="C0C0C0"/>
                  </a:outerShdw>
                </a:effectLst>
                <a:latin typeface="微软雅黑" panose="020B0503020204020204" pitchFamily="34" charset="-122"/>
                <a:ea typeface="微软雅黑" panose="020B0503020204020204" pitchFamily="34" charset="-122"/>
              </a:rPr>
              <a:t>读写顺序的一致性</a:t>
            </a:r>
            <a:endParaRPr lang="en-US" altLang="zh-CN" sz="2000" dirty="0">
              <a:effectLst>
                <a:outerShdw dist="38100" sx="1000" sy="1000" algn="tl">
                  <a:srgbClr val="C0C0C0"/>
                </a:outerShdw>
              </a:effectLst>
              <a:latin typeface="微软雅黑" panose="020B0503020204020204" pitchFamily="34" charset="-122"/>
              <a:ea typeface="微软雅黑" panose="020B0503020204020204" pitchFamily="34" charset="-122"/>
            </a:endParaRPr>
          </a:p>
          <a:p>
            <a:pPr lvl="3">
              <a:lnSpc>
                <a:spcPct val="120000"/>
              </a:lnSpc>
            </a:pPr>
            <a:r>
              <a:rPr kumimoji="1" lang="zh-CN" altLang="en-US" sz="2000" dirty="0">
                <a:effectLst>
                  <a:outerShdw dist="38100" sx="1000" sy="1000" algn="tl">
                    <a:srgbClr val="C0C0C0"/>
                  </a:outerShdw>
                </a:effectLst>
                <a:latin typeface="微软雅黑" panose="020B0503020204020204" pitchFamily="34" charset="-122"/>
                <a:ea typeface="微软雅黑" panose="020B0503020204020204" pitchFamily="34" charset="-122"/>
              </a:rPr>
              <a:t>最终写的一致性</a:t>
            </a:r>
          </a:p>
        </p:txBody>
      </p:sp>
      <p:sp>
        <p:nvSpPr>
          <p:cNvPr id="5" name="页脚占位符 4">
            <a:extLst>
              <a:ext uri="{FF2B5EF4-FFF2-40B4-BE49-F238E27FC236}">
                <a16:creationId xmlns:a16="http://schemas.microsoft.com/office/drawing/2014/main" id="{DA7559A6-C641-4806-5A77-A53D6837AC9A}"/>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5A06AC35-DBE4-5B54-698C-27E387A22489}"/>
              </a:ext>
            </a:extLst>
          </p:cNvPr>
          <p:cNvPicPr>
            <a:picLocks noChangeAspect="1"/>
          </p:cNvPicPr>
          <p:nvPr/>
        </p:nvPicPr>
        <p:blipFill>
          <a:blip r:embed="rId2"/>
          <a:stretch>
            <a:fillRect/>
          </a:stretch>
        </p:blipFill>
        <p:spPr>
          <a:xfrm>
            <a:off x="7306048" y="1815123"/>
            <a:ext cx="3835400" cy="3835400"/>
          </a:xfrm>
          <a:prstGeom prst="rect">
            <a:avLst/>
          </a:prstGeom>
        </p:spPr>
      </p:pic>
    </p:spTree>
    <p:extLst>
      <p:ext uri="{BB962C8B-B14F-4D97-AF65-F5344CB8AC3E}">
        <p14:creationId xmlns:p14="http://schemas.microsoft.com/office/powerpoint/2010/main" val="4194869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FC1ABA40-58D3-4F46-8DB3-CF6559D356F9}"/>
              </a:ext>
            </a:extLst>
          </p:cNvPr>
          <p:cNvSpPr/>
          <p:nvPr/>
        </p:nvSpPr>
        <p:spPr bwMode="auto">
          <a:xfrm>
            <a:off x="526216" y="1130199"/>
            <a:ext cx="11139568" cy="507609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84834" y="1196837"/>
            <a:ext cx="11029340" cy="4845331"/>
          </a:xfrm>
        </p:spPr>
        <p:txBody>
          <a:bodyPr/>
          <a:lstStyle/>
          <a:p>
            <a:pPr>
              <a:lnSpc>
                <a:spcPct val="150000"/>
              </a:lnSpc>
            </a:pPr>
            <a:r>
              <a:rPr kumimoji="1" lang="zh-CN" altLang="en-US" sz="2000" b="1" dirty="0">
                <a:solidFill>
                  <a:srgbClr val="6F1787"/>
                </a:solidFill>
                <a:latin typeface="微软雅黑" panose="020B0503020204020204" pitchFamily="34" charset="-122"/>
                <a:ea typeface="微软雅黑" panose="020B0503020204020204" pitchFamily="34" charset="-122"/>
              </a:rPr>
              <a:t>定义：</a:t>
            </a:r>
            <a:r>
              <a:rPr lang="zh-CN" altLang="zh-CN" sz="2000" b="1" dirty="0">
                <a:solidFill>
                  <a:srgbClr val="6F1787"/>
                </a:solidFill>
                <a:latin typeface="微软雅黑" panose="020B0503020204020204" pitchFamily="34" charset="-122"/>
                <a:ea typeface="微软雅黑" panose="020B0503020204020204" pitchFamily="34" charset="-122"/>
              </a:rPr>
              <a:t>冲突可串行化调度，是从冲突的角度出发，针对一个调度</a:t>
            </a:r>
            <a:r>
              <a:rPr lang="en-US" altLang="zh-CN" sz="2000" b="1" i="1" dirty="0">
                <a:solidFill>
                  <a:srgbClr val="6F1787"/>
                </a:solidFill>
                <a:latin typeface="微软雅黑" panose="020B0503020204020204" pitchFamily="34" charset="-122"/>
                <a:ea typeface="微软雅黑" panose="020B0503020204020204" pitchFamily="34" charset="-122"/>
              </a:rPr>
              <a:t>S</a:t>
            </a:r>
            <a:r>
              <a:rPr lang="zh-CN" altLang="en-US" sz="2000" b="1" i="1" dirty="0">
                <a:solidFill>
                  <a:srgbClr val="6F1787"/>
                </a:solidFill>
                <a:latin typeface="微软雅黑" panose="020B0503020204020204" pitchFamily="34" charset="-122"/>
                <a:ea typeface="微软雅黑" panose="020B0503020204020204" pitchFamily="34" charset="-122"/>
              </a:rPr>
              <a:t> </a:t>
            </a:r>
            <a:r>
              <a:rPr lang="zh-CN" altLang="zh-CN" sz="2000" b="1" dirty="0">
                <a:solidFill>
                  <a:srgbClr val="6F1787"/>
                </a:solidFill>
                <a:latin typeface="微软雅黑" panose="020B0503020204020204" pitchFamily="34" charset="-122"/>
                <a:ea typeface="微软雅黑" panose="020B0503020204020204" pitchFamily="34" charset="-122"/>
              </a:rPr>
              <a:t>去发现其等价的串行调度</a:t>
            </a:r>
            <a:r>
              <a:rPr lang="en-US" altLang="zh-CN" sz="2000" b="1" i="1" dirty="0">
                <a:solidFill>
                  <a:srgbClr val="6F1787"/>
                </a:solidFill>
                <a:latin typeface="微软雅黑" panose="020B0503020204020204" pitchFamily="34" charset="-122"/>
                <a:ea typeface="微软雅黑" panose="020B0503020204020204" pitchFamily="34" charset="-122"/>
              </a:rPr>
              <a:t>S’</a:t>
            </a:r>
            <a:r>
              <a:rPr lang="zh-CN" altLang="zh-CN" sz="2000" b="1" dirty="0">
                <a:solidFill>
                  <a:srgbClr val="6F1787"/>
                </a:solidFill>
                <a:latin typeface="微软雅黑" panose="020B0503020204020204" pitchFamily="34" charset="-122"/>
                <a:ea typeface="微软雅黑" panose="020B0503020204020204" pitchFamily="34" charset="-122"/>
              </a:rPr>
              <a:t>来确定</a:t>
            </a:r>
            <a:r>
              <a:rPr lang="en-US" altLang="zh-CN" sz="2000" b="1" i="1" dirty="0">
                <a:solidFill>
                  <a:srgbClr val="6F1787"/>
                </a:solidFill>
                <a:latin typeface="微软雅黑" panose="020B0503020204020204" pitchFamily="34" charset="-122"/>
                <a:ea typeface="微软雅黑" panose="020B0503020204020204" pitchFamily="34" charset="-122"/>
              </a:rPr>
              <a:t>S</a:t>
            </a:r>
            <a:r>
              <a:rPr lang="zh-CN" altLang="en-US" sz="2000" b="1" i="1" dirty="0">
                <a:solidFill>
                  <a:srgbClr val="6F1787"/>
                </a:solidFill>
                <a:latin typeface="微软雅黑" panose="020B0503020204020204" pitchFamily="34" charset="-122"/>
                <a:ea typeface="微软雅黑" panose="020B0503020204020204" pitchFamily="34" charset="-122"/>
              </a:rPr>
              <a:t> </a:t>
            </a:r>
            <a:r>
              <a:rPr lang="zh-CN" altLang="zh-CN" sz="2000" b="1" dirty="0">
                <a:solidFill>
                  <a:srgbClr val="6F1787"/>
                </a:solidFill>
                <a:latin typeface="微软雅黑" panose="020B0503020204020204" pitchFamily="34" charset="-122"/>
                <a:ea typeface="微软雅黑" panose="020B0503020204020204" pitchFamily="34" charset="-122"/>
              </a:rPr>
              <a:t>是一个可串行化调度。</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3B20FF"/>
                </a:solidFill>
                <a:latin typeface="微软雅黑" panose="020B0503020204020204" pitchFamily="34" charset="-122"/>
                <a:ea typeface="微软雅黑" panose="020B0503020204020204" pitchFamily="34" charset="-122"/>
              </a:rPr>
              <a:t>一次操作交换</a:t>
            </a:r>
            <a:r>
              <a:rPr lang="zh-CN" altLang="en-US" sz="1800" dirty="0">
                <a:latin typeface="微软雅黑" panose="020B0503020204020204" pitchFamily="34" charset="-122"/>
                <a:ea typeface="微软雅黑" panose="020B0503020204020204" pitchFamily="34" charset="-122"/>
              </a:rPr>
              <a:t>定义为</a:t>
            </a:r>
            <a:r>
              <a:rPr lang="zh-CN" altLang="zh-CN" sz="1800" dirty="0">
                <a:latin typeface="微软雅黑" panose="020B0503020204020204" pitchFamily="34" charset="-122"/>
                <a:ea typeface="微软雅黑" panose="020B0503020204020204" pitchFamily="34" charset="-122"/>
              </a:rPr>
              <a:t>交换</a:t>
            </a:r>
            <a:r>
              <a:rPr lang="zh-CN" altLang="en-US" sz="1800" dirty="0">
                <a:latin typeface="微软雅黑" panose="020B0503020204020204" pitchFamily="34" charset="-122"/>
                <a:ea typeface="微软雅黑" panose="020B0503020204020204" pitchFamily="34" charset="-122"/>
              </a:rPr>
              <a:t>事务</a:t>
            </a:r>
            <a:r>
              <a:rPr lang="zh-CN" altLang="zh-CN" sz="1800" dirty="0">
                <a:latin typeface="微软雅黑" panose="020B0503020204020204" pitchFamily="34" charset="-122"/>
                <a:ea typeface="微软雅黑" panose="020B0503020204020204" pitchFamily="34" charset="-122"/>
              </a:rPr>
              <a:t>调度序列中相邻的两个操作</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一个交换操作可以将一个调度</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变成另外一个调度</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solidFill>
                  <a:srgbClr val="3B20FF"/>
                </a:solidFill>
                <a:latin typeface="微软雅黑" panose="020B0503020204020204" pitchFamily="34" charset="-122"/>
                <a:ea typeface="微软雅黑" panose="020B0503020204020204" pitchFamily="34" charset="-122"/>
              </a:rPr>
              <a:t>当交换不会影响两个调度的一致性时</a:t>
            </a:r>
            <a:r>
              <a:rPr lang="zh-CN" altLang="zh-CN" sz="1800" dirty="0">
                <a:latin typeface="微软雅黑" panose="020B0503020204020204" pitchFamily="34" charset="-122"/>
                <a:ea typeface="微软雅黑" panose="020B0503020204020204" pitchFamily="34" charset="-122"/>
              </a:rPr>
              <a:t>，定义该交换得到的两个调度</a:t>
            </a:r>
            <a:r>
              <a:rPr lang="zh-CN" altLang="zh-CN" sz="1800" dirty="0">
                <a:solidFill>
                  <a:srgbClr val="3B20FF"/>
                </a:solidFill>
                <a:latin typeface="微软雅黑" panose="020B0503020204020204" pitchFamily="34" charset="-122"/>
                <a:ea typeface="微软雅黑" panose="020B0503020204020204" pitchFamily="34" charset="-122"/>
              </a:rPr>
              <a:t>是等价的</a:t>
            </a:r>
            <a:r>
              <a:rPr lang="zh-CN" altLang="zh-CN" sz="1800" dirty="0">
                <a:latin typeface="微软雅黑" panose="020B0503020204020204" pitchFamily="34" charset="-122"/>
                <a:ea typeface="微软雅黑" panose="020B0503020204020204" pitchFamily="34" charset="-122"/>
              </a:rPr>
              <a:t>，该交换为等价交换</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等价操作</a:t>
            </a:r>
            <a:endParaRPr lang="en-US" altLang="zh-CN" sz="1800" dirty="0">
              <a:latin typeface="微软雅黑" panose="020B0503020204020204" pitchFamily="34" charset="-122"/>
              <a:ea typeface="微软雅黑" panose="020B0503020204020204" pitchFamily="34" charset="-122"/>
            </a:endParaRPr>
          </a:p>
          <a:p>
            <a:pPr lvl="3">
              <a:lnSpc>
                <a:spcPct val="150000"/>
              </a:lnSpc>
            </a:pPr>
            <a:r>
              <a:rPr lang="zh-CN" altLang="zh-CN" sz="1800" dirty="0">
                <a:effectLst/>
                <a:latin typeface="微软雅黑" panose="020B0503020204020204" pitchFamily="34" charset="-122"/>
                <a:ea typeface="微软雅黑" panose="020B0503020204020204" pitchFamily="34" charset="-122"/>
              </a:rPr>
              <a:t>交换连续两个</a:t>
            </a:r>
            <a:r>
              <a:rPr lang="zh-CN" altLang="en-US" sz="1800" dirty="0">
                <a:effectLst/>
                <a:latin typeface="微软雅黑" panose="020B0503020204020204" pitchFamily="34" charset="-122"/>
                <a:ea typeface="微软雅黑" panose="020B0503020204020204" pitchFamily="34" charset="-122"/>
              </a:rPr>
              <a:t>相同数据</a:t>
            </a:r>
            <a:r>
              <a:rPr lang="zh-CN" altLang="zh-CN" sz="1800" dirty="0">
                <a:effectLst/>
                <a:latin typeface="微软雅黑" panose="020B0503020204020204" pitchFamily="34" charset="-122"/>
                <a:ea typeface="微软雅黑" panose="020B0503020204020204" pitchFamily="34" charset="-122"/>
              </a:rPr>
              <a:t>读取操作的顺序</a:t>
            </a:r>
            <a:r>
              <a:rPr lang="en-US" altLang="zh-CN" sz="1800" dirty="0">
                <a:effectLst/>
                <a:latin typeface="微软雅黑" panose="020B0503020204020204" pitchFamily="34" charset="-122"/>
                <a:ea typeface="微软雅黑" panose="020B0503020204020204" pitchFamily="34" charset="-122"/>
              </a:rPr>
              <a:t>:R</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R</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(A)</a:t>
            </a:r>
          </a:p>
          <a:p>
            <a:pPr lvl="3">
              <a:lnSpc>
                <a:spcPct val="150000"/>
              </a:lnSpc>
            </a:pPr>
            <a:r>
              <a:rPr lang="zh-CN" altLang="en-US" sz="1800" dirty="0">
                <a:effectLst/>
                <a:latin typeface="微软雅黑" panose="020B0503020204020204" pitchFamily="34" charset="-122"/>
                <a:ea typeface="微软雅黑" panose="020B0503020204020204" pitchFamily="34" charset="-122"/>
              </a:rPr>
              <a:t>交换连续两个不同数据读写操作的顺序</a:t>
            </a:r>
            <a:r>
              <a:rPr lang="en-US" altLang="zh-CN" sz="1800" dirty="0">
                <a:effectLst/>
                <a:latin typeface="微软雅黑" panose="020B0503020204020204" pitchFamily="34" charset="-122"/>
                <a:ea typeface="微软雅黑" panose="020B0503020204020204" pitchFamily="34" charset="-122"/>
              </a:rPr>
              <a:t>:R</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(B)</a:t>
            </a:r>
            <a:r>
              <a:rPr lang="zh-CN" altLang="en-US"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R</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(B)</a:t>
            </a:r>
            <a:r>
              <a:rPr lang="zh-CN" altLang="en-US"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(B)</a:t>
            </a:r>
          </a:p>
          <a:p>
            <a:pPr lvl="2">
              <a:lnSpc>
                <a:spcPct val="150000"/>
              </a:lnSpc>
            </a:pPr>
            <a:r>
              <a:rPr lang="zh-CN" altLang="en-US" sz="1800" dirty="0">
                <a:latin typeface="微软雅黑" panose="020B0503020204020204" pitchFamily="34" charset="-122"/>
                <a:ea typeface="微软雅黑" panose="020B0503020204020204" pitchFamily="34" charset="-122"/>
              </a:rPr>
              <a:t>非等价操作</a:t>
            </a:r>
            <a:endParaRPr lang="en-US" altLang="zh-CN" sz="1800" dirty="0">
              <a:latin typeface="微软雅黑" panose="020B0503020204020204" pitchFamily="34" charset="-122"/>
              <a:ea typeface="微软雅黑" panose="020B0503020204020204" pitchFamily="34" charset="-122"/>
            </a:endParaRPr>
          </a:p>
          <a:p>
            <a:pPr lvl="3">
              <a:lnSpc>
                <a:spcPct val="150000"/>
              </a:lnSpc>
            </a:pPr>
            <a:r>
              <a:rPr kumimoji="1" lang="zh-CN" altLang="en-US" sz="1800" dirty="0">
                <a:effectLst/>
                <a:latin typeface="微软雅黑" panose="020B0503020204020204" pitchFamily="34" charset="-122"/>
                <a:ea typeface="微软雅黑" panose="020B0503020204020204" pitchFamily="34" charset="-122"/>
              </a:rPr>
              <a:t>交换连续两个相同数据的读写、写写操作</a:t>
            </a:r>
            <a:r>
              <a:rPr kumimoji="1" lang="en-US" altLang="zh-CN"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 R</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R</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T1</a:t>
            </a:r>
            <a:r>
              <a:rPr lang="en-US" altLang="zh-CN" sz="1800" dirty="0">
                <a:effectLst/>
                <a:latin typeface="微软雅黑" panose="020B0503020204020204" pitchFamily="34" charset="-122"/>
                <a:ea typeface="微软雅黑" panose="020B0503020204020204" pitchFamily="34" charset="-122"/>
              </a:rPr>
              <a:t>(A)</a:t>
            </a:r>
            <a:r>
              <a:rPr lang="zh-CN" altLang="en-US" sz="1800" dirty="0">
                <a:effectLst/>
                <a:latin typeface="微软雅黑" panose="020B0503020204020204" pitchFamily="34" charset="-122"/>
                <a:ea typeface="微软雅黑" panose="020B0503020204020204" pitchFamily="34" charset="-122"/>
              </a:rPr>
              <a:t> </a:t>
            </a:r>
            <a:r>
              <a:rPr lang="en-US" altLang="zh-CN" sz="1800" dirty="0">
                <a:effectLst/>
                <a:latin typeface="微软雅黑" panose="020B0503020204020204" pitchFamily="34" charset="-122"/>
                <a:ea typeface="微软雅黑" panose="020B0503020204020204" pitchFamily="34" charset="-122"/>
              </a:rPr>
              <a:t>W</a:t>
            </a:r>
            <a:r>
              <a:rPr lang="en-US" altLang="zh-CN" sz="1800" baseline="-25000" dirty="0">
                <a:effectLst/>
                <a:latin typeface="微软雅黑" panose="020B0503020204020204" pitchFamily="34" charset="-122"/>
                <a:ea typeface="微软雅黑" panose="020B0503020204020204" pitchFamily="34" charset="-122"/>
              </a:rPr>
              <a:t>T2</a:t>
            </a:r>
            <a:r>
              <a:rPr lang="en-US" altLang="zh-CN" sz="1800" dirty="0">
                <a:effectLst/>
                <a:latin typeface="微软雅黑" panose="020B0503020204020204" pitchFamily="34" charset="-122"/>
                <a:ea typeface="微软雅黑" panose="020B0503020204020204" pitchFamily="34" charset="-122"/>
              </a:rPr>
              <a:t>(A)</a:t>
            </a:r>
          </a:p>
          <a:p>
            <a:pPr lvl="3"/>
            <a:endParaRPr kumimoji="1" lang="zh-CN" altLang="en-US"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2007515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F8F9ADA-7965-B56B-2994-459EEF8B8C81}"/>
              </a:ext>
            </a:extLst>
          </p:cNvPr>
          <p:cNvSpPr>
            <a:spLocks noGrp="1"/>
          </p:cNvSpPr>
          <p:nvPr>
            <p:ph type="sldNum" sz="quarter" idx="10"/>
          </p:nvPr>
        </p:nvSpPr>
        <p:spPr/>
        <p:txBody>
          <a:bodyPr/>
          <a:lstStyle/>
          <a:p>
            <a:fld id="{87BBDC00-B9E2-4EFD-9306-2934E87247C6}" type="slidenum">
              <a:rPr lang="zh-CN" altLang="en-US" smtClean="0"/>
              <a:pPr/>
              <a:t>27</a:t>
            </a:fld>
            <a:endParaRPr lang="zh-CN" altLang="en-US"/>
          </a:p>
        </p:txBody>
      </p:sp>
      <p:sp>
        <p:nvSpPr>
          <p:cNvPr id="3" name="标题 2">
            <a:extLst>
              <a:ext uri="{FF2B5EF4-FFF2-40B4-BE49-F238E27FC236}">
                <a16:creationId xmlns:a16="http://schemas.microsoft.com/office/drawing/2014/main" id="{96BBA4EB-5CC1-FBB0-80C2-D04744EDBB3B}"/>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a:t>
            </a:r>
          </a:p>
        </p:txBody>
      </p:sp>
      <p:sp>
        <p:nvSpPr>
          <p:cNvPr id="5" name="页脚占位符 4">
            <a:extLst>
              <a:ext uri="{FF2B5EF4-FFF2-40B4-BE49-F238E27FC236}">
                <a16:creationId xmlns:a16="http://schemas.microsoft.com/office/drawing/2014/main" id="{8EF6CFEC-D452-8E2C-2B81-6945F263CFFF}"/>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6" name="Rectangle 10">
            <a:extLst>
              <a:ext uri="{FF2B5EF4-FFF2-40B4-BE49-F238E27FC236}">
                <a16:creationId xmlns:a16="http://schemas.microsoft.com/office/drawing/2014/main" id="{97E7EADD-0BAF-D261-AA3B-9B68D84F275C}"/>
              </a:ext>
            </a:extLst>
          </p:cNvPr>
          <p:cNvSpPr/>
          <p:nvPr/>
        </p:nvSpPr>
        <p:spPr bwMode="auto">
          <a:xfrm>
            <a:off x="1641889" y="1046489"/>
            <a:ext cx="8763000" cy="922337"/>
          </a:xfrm>
          <a:prstGeom prst="rect">
            <a:avLst/>
          </a:prstGeom>
          <a:solidFill>
            <a:srgbClr val="7886CA">
              <a:alpha val="20000"/>
            </a:srgbClr>
          </a:solidFill>
          <a:ln w="12700" cap="flat" cmpd="sng" algn="ctr">
            <a:solidFill>
              <a:schemeClr val="tx1"/>
            </a:solidFill>
            <a:prstDash val="solid"/>
            <a:round/>
            <a:headEnd type="none" w="sm" len="sm"/>
            <a:tailEnd type="none" w="sm" len="sm"/>
          </a:ln>
          <a:effectLst/>
        </p:spPr>
        <p:txBody>
          <a:bodyPr/>
          <a:lstStyle/>
          <a:p>
            <a:pPr>
              <a:defRPr/>
            </a:pPr>
            <a:endParaRPr lang="en-US">
              <a:latin typeface="微软雅黑" panose="020B0503020204020204" pitchFamily="34" charset="-122"/>
              <a:ea typeface="微软雅黑" panose="020B0503020204020204" pitchFamily="34" charset="-122"/>
            </a:endParaRPr>
          </a:p>
        </p:txBody>
      </p:sp>
      <p:grpSp>
        <p:nvGrpSpPr>
          <p:cNvPr id="7" name="Group 49">
            <a:extLst>
              <a:ext uri="{FF2B5EF4-FFF2-40B4-BE49-F238E27FC236}">
                <a16:creationId xmlns:a16="http://schemas.microsoft.com/office/drawing/2014/main" id="{5E749517-5132-3887-AAE6-A2F9C10C9849}"/>
              </a:ext>
            </a:extLst>
          </p:cNvPr>
          <p:cNvGrpSpPr>
            <a:grpSpLocks/>
          </p:cNvGrpSpPr>
          <p:nvPr/>
        </p:nvGrpSpPr>
        <p:grpSpPr bwMode="auto">
          <a:xfrm>
            <a:off x="1641889" y="1008391"/>
            <a:ext cx="8256588" cy="855663"/>
            <a:chOff x="144" y="2160"/>
            <a:chExt cx="5201" cy="539"/>
          </a:xfrm>
        </p:grpSpPr>
        <p:sp>
          <p:nvSpPr>
            <p:cNvPr id="8" name="Text Box 29">
              <a:extLst>
                <a:ext uri="{FF2B5EF4-FFF2-40B4-BE49-F238E27FC236}">
                  <a16:creationId xmlns:a16="http://schemas.microsoft.com/office/drawing/2014/main" id="{5E459190-2C75-97A4-8524-4C8AC8E55318}"/>
                </a:ext>
              </a:extLst>
            </p:cNvPr>
            <p:cNvSpPr txBox="1">
              <a:spLocks noChangeArrowheads="1"/>
            </p:cNvSpPr>
            <p:nvPr/>
          </p:nvSpPr>
          <p:spPr bwMode="auto">
            <a:xfrm>
              <a:off x="144" y="2160"/>
              <a:ext cx="4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R(A)</a:t>
              </a:r>
            </a:p>
          </p:txBody>
        </p:sp>
        <p:sp>
          <p:nvSpPr>
            <p:cNvPr id="9" name="Text Box 30">
              <a:extLst>
                <a:ext uri="{FF2B5EF4-FFF2-40B4-BE49-F238E27FC236}">
                  <a16:creationId xmlns:a16="http://schemas.microsoft.com/office/drawing/2014/main" id="{51815498-B578-116D-E17D-6E75B6915612}"/>
                </a:ext>
              </a:extLst>
            </p:cNvPr>
            <p:cNvSpPr txBox="1">
              <a:spLocks noChangeArrowheads="1"/>
            </p:cNvSpPr>
            <p:nvPr/>
          </p:nvSpPr>
          <p:spPr bwMode="auto">
            <a:xfrm>
              <a:off x="2832" y="2160"/>
              <a:ext cx="3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R(B)</a:t>
              </a:r>
            </a:p>
          </p:txBody>
        </p:sp>
        <p:sp>
          <p:nvSpPr>
            <p:cNvPr id="10" name="Text Box 31">
              <a:extLst>
                <a:ext uri="{FF2B5EF4-FFF2-40B4-BE49-F238E27FC236}">
                  <a16:creationId xmlns:a16="http://schemas.microsoft.com/office/drawing/2014/main" id="{BCD2FA88-362D-9F11-A25B-AD1D5904AE6C}"/>
                </a:ext>
              </a:extLst>
            </p:cNvPr>
            <p:cNvSpPr txBox="1">
              <a:spLocks noChangeArrowheads="1"/>
            </p:cNvSpPr>
            <p:nvPr/>
          </p:nvSpPr>
          <p:spPr bwMode="auto">
            <a:xfrm>
              <a:off x="860" y="2172"/>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W(A)</a:t>
              </a:r>
            </a:p>
          </p:txBody>
        </p:sp>
        <p:sp>
          <p:nvSpPr>
            <p:cNvPr id="11" name="Text Box 32">
              <a:extLst>
                <a:ext uri="{FF2B5EF4-FFF2-40B4-BE49-F238E27FC236}">
                  <a16:creationId xmlns:a16="http://schemas.microsoft.com/office/drawing/2014/main" id="{A6C5F470-90C3-0743-1D70-7537EDD5C2A2}"/>
                </a:ext>
              </a:extLst>
            </p:cNvPr>
            <p:cNvSpPr txBox="1">
              <a:spLocks noChangeArrowheads="1"/>
            </p:cNvSpPr>
            <p:nvPr/>
          </p:nvSpPr>
          <p:spPr bwMode="auto">
            <a:xfrm>
              <a:off x="3452" y="2168"/>
              <a:ext cx="4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W(B)</a:t>
              </a:r>
            </a:p>
          </p:txBody>
        </p:sp>
        <p:sp>
          <p:nvSpPr>
            <p:cNvPr id="12" name="Text Box 33">
              <a:extLst>
                <a:ext uri="{FF2B5EF4-FFF2-40B4-BE49-F238E27FC236}">
                  <a16:creationId xmlns:a16="http://schemas.microsoft.com/office/drawing/2014/main" id="{AE921EDE-AFF9-F2E4-2540-AA3DBF4716F6}"/>
                </a:ext>
              </a:extLst>
            </p:cNvPr>
            <p:cNvSpPr txBox="1">
              <a:spLocks noChangeArrowheads="1"/>
            </p:cNvSpPr>
            <p:nvPr/>
          </p:nvSpPr>
          <p:spPr bwMode="auto">
            <a:xfrm>
              <a:off x="1536" y="2402"/>
              <a:ext cx="4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R(A)</a:t>
              </a:r>
            </a:p>
          </p:txBody>
        </p:sp>
        <p:sp>
          <p:nvSpPr>
            <p:cNvPr id="13" name="Text Box 34">
              <a:extLst>
                <a:ext uri="{FF2B5EF4-FFF2-40B4-BE49-F238E27FC236}">
                  <a16:creationId xmlns:a16="http://schemas.microsoft.com/office/drawing/2014/main" id="{7652CCA4-AD06-9357-521B-3A9DA687A7EB}"/>
                </a:ext>
              </a:extLst>
            </p:cNvPr>
            <p:cNvSpPr txBox="1">
              <a:spLocks noChangeArrowheads="1"/>
            </p:cNvSpPr>
            <p:nvPr/>
          </p:nvSpPr>
          <p:spPr bwMode="auto">
            <a:xfrm>
              <a:off x="2208" y="2418"/>
              <a:ext cx="46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W(A)</a:t>
              </a:r>
            </a:p>
          </p:txBody>
        </p:sp>
        <p:sp>
          <p:nvSpPr>
            <p:cNvPr id="14" name="Text Box 35">
              <a:extLst>
                <a:ext uri="{FF2B5EF4-FFF2-40B4-BE49-F238E27FC236}">
                  <a16:creationId xmlns:a16="http://schemas.microsoft.com/office/drawing/2014/main" id="{F9B4D124-092E-44E2-96ED-6E0D3175A1D2}"/>
                </a:ext>
              </a:extLst>
            </p:cNvPr>
            <p:cNvSpPr txBox="1">
              <a:spLocks noChangeArrowheads="1"/>
            </p:cNvSpPr>
            <p:nvPr/>
          </p:nvSpPr>
          <p:spPr bwMode="auto">
            <a:xfrm>
              <a:off x="4268" y="2466"/>
              <a:ext cx="3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R(B)</a:t>
              </a:r>
            </a:p>
          </p:txBody>
        </p:sp>
        <p:sp>
          <p:nvSpPr>
            <p:cNvPr id="15" name="Text Box 36">
              <a:extLst>
                <a:ext uri="{FF2B5EF4-FFF2-40B4-BE49-F238E27FC236}">
                  <a16:creationId xmlns:a16="http://schemas.microsoft.com/office/drawing/2014/main" id="{31D319A0-E1CB-2C0A-A523-1E3FE65AF85C}"/>
                </a:ext>
              </a:extLst>
            </p:cNvPr>
            <p:cNvSpPr txBox="1">
              <a:spLocks noChangeArrowheads="1"/>
            </p:cNvSpPr>
            <p:nvPr/>
          </p:nvSpPr>
          <p:spPr bwMode="auto">
            <a:xfrm>
              <a:off x="4892" y="2462"/>
              <a:ext cx="45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W(B)</a:t>
              </a:r>
            </a:p>
          </p:txBody>
        </p:sp>
      </p:grpSp>
      <p:grpSp>
        <p:nvGrpSpPr>
          <p:cNvPr id="16" name="组合 15">
            <a:extLst>
              <a:ext uri="{FF2B5EF4-FFF2-40B4-BE49-F238E27FC236}">
                <a16:creationId xmlns:a16="http://schemas.microsoft.com/office/drawing/2014/main" id="{DB25BD6A-004B-AF2F-4FFB-C00BF7A2D2B4}"/>
              </a:ext>
            </a:extLst>
          </p:cNvPr>
          <p:cNvGrpSpPr>
            <a:grpSpLocks/>
          </p:cNvGrpSpPr>
          <p:nvPr/>
        </p:nvGrpSpPr>
        <p:grpSpPr bwMode="auto">
          <a:xfrm>
            <a:off x="1659352" y="2040264"/>
            <a:ext cx="8763000" cy="933450"/>
            <a:chOff x="49213" y="2205038"/>
            <a:chExt cx="8763000" cy="933450"/>
          </a:xfrm>
        </p:grpSpPr>
        <p:sp>
          <p:nvSpPr>
            <p:cNvPr id="17" name="Text Box 29">
              <a:extLst>
                <a:ext uri="{FF2B5EF4-FFF2-40B4-BE49-F238E27FC236}">
                  <a16:creationId xmlns:a16="http://schemas.microsoft.com/office/drawing/2014/main" id="{DBAF5EE5-FE49-1F8D-6E5F-7577C337CB31}"/>
                </a:ext>
              </a:extLst>
            </p:cNvPr>
            <p:cNvSpPr txBox="1">
              <a:spLocks noChangeArrowheads="1"/>
            </p:cNvSpPr>
            <p:nvPr/>
          </p:nvSpPr>
          <p:spPr bwMode="auto">
            <a:xfrm>
              <a:off x="73025" y="2217738"/>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R(A)</a:t>
              </a:r>
            </a:p>
          </p:txBody>
        </p:sp>
        <p:sp>
          <p:nvSpPr>
            <p:cNvPr id="18" name="Text Box 30">
              <a:extLst>
                <a:ext uri="{FF2B5EF4-FFF2-40B4-BE49-F238E27FC236}">
                  <a16:creationId xmlns:a16="http://schemas.microsoft.com/office/drawing/2014/main" id="{99D42F46-1311-689C-8AE1-38FAE67AF750}"/>
                </a:ext>
              </a:extLst>
            </p:cNvPr>
            <p:cNvSpPr txBox="1">
              <a:spLocks noChangeArrowheads="1"/>
            </p:cNvSpPr>
            <p:nvPr/>
          </p:nvSpPr>
          <p:spPr bwMode="auto">
            <a:xfrm>
              <a:off x="3349625" y="220503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R(B)</a:t>
              </a:r>
            </a:p>
          </p:txBody>
        </p:sp>
        <p:sp>
          <p:nvSpPr>
            <p:cNvPr id="19" name="Text Box 31">
              <a:extLst>
                <a:ext uri="{FF2B5EF4-FFF2-40B4-BE49-F238E27FC236}">
                  <a16:creationId xmlns:a16="http://schemas.microsoft.com/office/drawing/2014/main" id="{FCD9FCF8-9336-9387-3D5B-68E04C8413B1}"/>
                </a:ext>
              </a:extLst>
            </p:cNvPr>
            <p:cNvSpPr txBox="1">
              <a:spLocks noChangeArrowheads="1"/>
            </p:cNvSpPr>
            <p:nvPr/>
          </p:nvSpPr>
          <p:spPr bwMode="auto">
            <a:xfrm>
              <a:off x="1209675" y="2236788"/>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W(A)</a:t>
              </a:r>
            </a:p>
          </p:txBody>
        </p:sp>
        <p:sp>
          <p:nvSpPr>
            <p:cNvPr id="20" name="Text Box 32">
              <a:extLst>
                <a:ext uri="{FF2B5EF4-FFF2-40B4-BE49-F238E27FC236}">
                  <a16:creationId xmlns:a16="http://schemas.microsoft.com/office/drawing/2014/main" id="{5E1B17AF-EBB0-A9CD-FB6F-55835632D44B}"/>
                </a:ext>
              </a:extLst>
            </p:cNvPr>
            <p:cNvSpPr txBox="1">
              <a:spLocks noChangeArrowheads="1"/>
            </p:cNvSpPr>
            <p:nvPr/>
          </p:nvSpPr>
          <p:spPr bwMode="auto">
            <a:xfrm>
              <a:off x="5324475" y="223043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W(B)</a:t>
              </a:r>
            </a:p>
          </p:txBody>
        </p:sp>
        <p:sp>
          <p:nvSpPr>
            <p:cNvPr id="21" name="Text Box 33">
              <a:extLst>
                <a:ext uri="{FF2B5EF4-FFF2-40B4-BE49-F238E27FC236}">
                  <a16:creationId xmlns:a16="http://schemas.microsoft.com/office/drawing/2014/main" id="{80C39960-421E-FE4A-89A5-8ACFC629D81D}"/>
                </a:ext>
              </a:extLst>
            </p:cNvPr>
            <p:cNvSpPr txBox="1">
              <a:spLocks noChangeArrowheads="1"/>
            </p:cNvSpPr>
            <p:nvPr/>
          </p:nvSpPr>
          <p:spPr bwMode="auto">
            <a:xfrm>
              <a:off x="2282825" y="2587625"/>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R(A)</a:t>
              </a:r>
            </a:p>
          </p:txBody>
        </p:sp>
        <p:sp>
          <p:nvSpPr>
            <p:cNvPr id="22" name="Text Box 34">
              <a:extLst>
                <a:ext uri="{FF2B5EF4-FFF2-40B4-BE49-F238E27FC236}">
                  <a16:creationId xmlns:a16="http://schemas.microsoft.com/office/drawing/2014/main" id="{5DF86E5B-E0F8-F872-5F47-76BB3E11FB37}"/>
                </a:ext>
              </a:extLst>
            </p:cNvPr>
            <p:cNvSpPr txBox="1">
              <a:spLocks noChangeArrowheads="1"/>
            </p:cNvSpPr>
            <p:nvPr/>
          </p:nvSpPr>
          <p:spPr bwMode="auto">
            <a:xfrm>
              <a:off x="4322763" y="2641600"/>
              <a:ext cx="785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FF"/>
                  </a:solidFill>
                  <a:latin typeface="微软雅黑" panose="020B0503020204020204" pitchFamily="34" charset="-122"/>
                  <a:ea typeface="微软雅黑" panose="020B0503020204020204" pitchFamily="34" charset="-122"/>
                </a:rPr>
                <a:t>W(A)</a:t>
              </a:r>
            </a:p>
          </p:txBody>
        </p:sp>
        <p:sp>
          <p:nvSpPr>
            <p:cNvPr id="23" name="Text Box 35">
              <a:extLst>
                <a:ext uri="{FF2B5EF4-FFF2-40B4-BE49-F238E27FC236}">
                  <a16:creationId xmlns:a16="http://schemas.microsoft.com/office/drawing/2014/main" id="{BA14E58C-DAAE-B9FB-46F6-449DEB11DF57}"/>
                </a:ext>
              </a:extLst>
            </p:cNvPr>
            <p:cNvSpPr txBox="1">
              <a:spLocks noChangeArrowheads="1"/>
            </p:cNvSpPr>
            <p:nvPr/>
          </p:nvSpPr>
          <p:spPr bwMode="auto">
            <a:xfrm>
              <a:off x="6619875" y="2689225"/>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R(B)</a:t>
              </a:r>
            </a:p>
          </p:txBody>
        </p:sp>
        <p:sp>
          <p:nvSpPr>
            <p:cNvPr id="24" name="Text Box 36">
              <a:extLst>
                <a:ext uri="{FF2B5EF4-FFF2-40B4-BE49-F238E27FC236}">
                  <a16:creationId xmlns:a16="http://schemas.microsoft.com/office/drawing/2014/main" id="{AC198938-6667-24EC-B41B-BBCB054C0519}"/>
                </a:ext>
              </a:extLst>
            </p:cNvPr>
            <p:cNvSpPr txBox="1">
              <a:spLocks noChangeArrowheads="1"/>
            </p:cNvSpPr>
            <p:nvPr/>
          </p:nvSpPr>
          <p:spPr bwMode="auto">
            <a:xfrm>
              <a:off x="7610475" y="2682875"/>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W(B)</a:t>
              </a:r>
            </a:p>
          </p:txBody>
        </p:sp>
        <p:sp>
          <p:nvSpPr>
            <p:cNvPr id="25" name="Rectangle 10">
              <a:extLst>
                <a:ext uri="{FF2B5EF4-FFF2-40B4-BE49-F238E27FC236}">
                  <a16:creationId xmlns:a16="http://schemas.microsoft.com/office/drawing/2014/main" id="{891465E9-A82F-1468-78D3-12650EC7B2C6}"/>
                </a:ext>
              </a:extLst>
            </p:cNvPr>
            <p:cNvSpPr>
              <a:spLocks noChangeArrowheads="1"/>
            </p:cNvSpPr>
            <p:nvPr/>
          </p:nvSpPr>
          <p:spPr bwMode="auto">
            <a:xfrm>
              <a:off x="49213" y="2222500"/>
              <a:ext cx="8763000" cy="915988"/>
            </a:xfrm>
            <a:prstGeom prst="rect">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0BF16657-2E03-C55A-A805-1E5006A4B664}"/>
              </a:ext>
            </a:extLst>
          </p:cNvPr>
          <p:cNvGrpSpPr>
            <a:grpSpLocks/>
          </p:cNvGrpSpPr>
          <p:nvPr/>
        </p:nvGrpSpPr>
        <p:grpSpPr bwMode="auto">
          <a:xfrm>
            <a:off x="1637127" y="3197551"/>
            <a:ext cx="8793162" cy="931863"/>
            <a:chOff x="26988" y="3362325"/>
            <a:chExt cx="8793162" cy="931863"/>
          </a:xfrm>
        </p:grpSpPr>
        <p:sp>
          <p:nvSpPr>
            <p:cNvPr id="27" name="Text Box 29">
              <a:extLst>
                <a:ext uri="{FF2B5EF4-FFF2-40B4-BE49-F238E27FC236}">
                  <a16:creationId xmlns:a16="http://schemas.microsoft.com/office/drawing/2014/main" id="{79956496-AF95-9705-C9BD-93B3864DE802}"/>
                </a:ext>
              </a:extLst>
            </p:cNvPr>
            <p:cNvSpPr txBox="1">
              <a:spLocks noChangeArrowheads="1"/>
            </p:cNvSpPr>
            <p:nvPr/>
          </p:nvSpPr>
          <p:spPr bwMode="auto">
            <a:xfrm>
              <a:off x="26988" y="3379788"/>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R(A)</a:t>
              </a:r>
            </a:p>
          </p:txBody>
        </p:sp>
        <p:sp>
          <p:nvSpPr>
            <p:cNvPr id="28" name="Text Box 30">
              <a:extLst>
                <a:ext uri="{FF2B5EF4-FFF2-40B4-BE49-F238E27FC236}">
                  <a16:creationId xmlns:a16="http://schemas.microsoft.com/office/drawing/2014/main" id="{E5E11197-CE6D-EFD9-98BF-9E75C0FD7A6F}"/>
                </a:ext>
              </a:extLst>
            </p:cNvPr>
            <p:cNvSpPr txBox="1">
              <a:spLocks noChangeArrowheads="1"/>
            </p:cNvSpPr>
            <p:nvPr/>
          </p:nvSpPr>
          <p:spPr bwMode="auto">
            <a:xfrm>
              <a:off x="3381375" y="336708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R(B)</a:t>
              </a:r>
            </a:p>
          </p:txBody>
        </p:sp>
        <p:sp>
          <p:nvSpPr>
            <p:cNvPr id="29" name="Text Box 31">
              <a:extLst>
                <a:ext uri="{FF2B5EF4-FFF2-40B4-BE49-F238E27FC236}">
                  <a16:creationId xmlns:a16="http://schemas.microsoft.com/office/drawing/2014/main" id="{FFC39136-021C-7F9F-4095-BC9ED70E4C59}"/>
                </a:ext>
              </a:extLst>
            </p:cNvPr>
            <p:cNvSpPr txBox="1">
              <a:spLocks noChangeArrowheads="1"/>
            </p:cNvSpPr>
            <p:nvPr/>
          </p:nvSpPr>
          <p:spPr bwMode="auto">
            <a:xfrm>
              <a:off x="1241425" y="3398838"/>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W(A)</a:t>
              </a:r>
            </a:p>
          </p:txBody>
        </p:sp>
        <p:sp>
          <p:nvSpPr>
            <p:cNvPr id="30" name="Text Box 32">
              <a:extLst>
                <a:ext uri="{FF2B5EF4-FFF2-40B4-BE49-F238E27FC236}">
                  <a16:creationId xmlns:a16="http://schemas.microsoft.com/office/drawing/2014/main" id="{CDA2F5AD-9320-D9DB-56DF-58402E8474FC}"/>
                </a:ext>
              </a:extLst>
            </p:cNvPr>
            <p:cNvSpPr txBox="1">
              <a:spLocks noChangeArrowheads="1"/>
            </p:cNvSpPr>
            <p:nvPr/>
          </p:nvSpPr>
          <p:spPr bwMode="auto">
            <a:xfrm>
              <a:off x="4379913" y="336708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W(B)</a:t>
              </a:r>
            </a:p>
          </p:txBody>
        </p:sp>
        <p:sp>
          <p:nvSpPr>
            <p:cNvPr id="31" name="Text Box 33">
              <a:extLst>
                <a:ext uri="{FF2B5EF4-FFF2-40B4-BE49-F238E27FC236}">
                  <a16:creationId xmlns:a16="http://schemas.microsoft.com/office/drawing/2014/main" id="{6006D71E-6357-3A02-3EA3-9CEDFF939B20}"/>
                </a:ext>
              </a:extLst>
            </p:cNvPr>
            <p:cNvSpPr txBox="1">
              <a:spLocks noChangeArrowheads="1"/>
            </p:cNvSpPr>
            <p:nvPr/>
          </p:nvSpPr>
          <p:spPr bwMode="auto">
            <a:xfrm>
              <a:off x="2314575" y="3678238"/>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R(A)</a:t>
              </a:r>
            </a:p>
          </p:txBody>
        </p:sp>
        <p:sp>
          <p:nvSpPr>
            <p:cNvPr id="32" name="Text Box 34">
              <a:extLst>
                <a:ext uri="{FF2B5EF4-FFF2-40B4-BE49-F238E27FC236}">
                  <a16:creationId xmlns:a16="http://schemas.microsoft.com/office/drawing/2014/main" id="{B0F40C4D-BE42-ABAB-9AE2-5F56FE0D7FBB}"/>
                </a:ext>
              </a:extLst>
            </p:cNvPr>
            <p:cNvSpPr txBox="1">
              <a:spLocks noChangeArrowheads="1"/>
            </p:cNvSpPr>
            <p:nvPr/>
          </p:nvSpPr>
          <p:spPr bwMode="auto">
            <a:xfrm>
              <a:off x="5508625" y="3763963"/>
              <a:ext cx="7857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FF"/>
                  </a:solidFill>
                  <a:latin typeface="微软雅黑" panose="020B0503020204020204" pitchFamily="34" charset="-122"/>
                  <a:ea typeface="微软雅黑" panose="020B0503020204020204" pitchFamily="34" charset="-122"/>
                </a:rPr>
                <a:t>W(A)</a:t>
              </a:r>
            </a:p>
          </p:txBody>
        </p:sp>
        <p:sp>
          <p:nvSpPr>
            <p:cNvPr id="33" name="Text Box 35">
              <a:extLst>
                <a:ext uri="{FF2B5EF4-FFF2-40B4-BE49-F238E27FC236}">
                  <a16:creationId xmlns:a16="http://schemas.microsoft.com/office/drawing/2014/main" id="{F5ADCD80-9D66-F4C9-7244-86718D056728}"/>
                </a:ext>
              </a:extLst>
            </p:cNvPr>
            <p:cNvSpPr txBox="1">
              <a:spLocks noChangeArrowheads="1"/>
            </p:cNvSpPr>
            <p:nvPr/>
          </p:nvSpPr>
          <p:spPr bwMode="auto">
            <a:xfrm>
              <a:off x="6651625" y="377983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R(B)</a:t>
              </a:r>
            </a:p>
          </p:txBody>
        </p:sp>
        <p:sp>
          <p:nvSpPr>
            <p:cNvPr id="34" name="Text Box 36">
              <a:extLst>
                <a:ext uri="{FF2B5EF4-FFF2-40B4-BE49-F238E27FC236}">
                  <a16:creationId xmlns:a16="http://schemas.microsoft.com/office/drawing/2014/main" id="{CEDA812E-E889-F9D4-06F3-B2CB605811DA}"/>
                </a:ext>
              </a:extLst>
            </p:cNvPr>
            <p:cNvSpPr txBox="1">
              <a:spLocks noChangeArrowheads="1"/>
            </p:cNvSpPr>
            <p:nvPr/>
          </p:nvSpPr>
          <p:spPr bwMode="auto">
            <a:xfrm>
              <a:off x="7642225" y="377348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W(B)</a:t>
              </a:r>
            </a:p>
          </p:txBody>
        </p:sp>
        <p:sp>
          <p:nvSpPr>
            <p:cNvPr id="35" name="Rectangle 10">
              <a:extLst>
                <a:ext uri="{FF2B5EF4-FFF2-40B4-BE49-F238E27FC236}">
                  <a16:creationId xmlns:a16="http://schemas.microsoft.com/office/drawing/2014/main" id="{C0A62C31-5C3E-C9D7-DCAD-993EB31E5740}"/>
                </a:ext>
              </a:extLst>
            </p:cNvPr>
            <p:cNvSpPr>
              <a:spLocks noChangeArrowheads="1"/>
            </p:cNvSpPr>
            <p:nvPr/>
          </p:nvSpPr>
          <p:spPr bwMode="auto">
            <a:xfrm>
              <a:off x="57150" y="3362325"/>
              <a:ext cx="8763000" cy="931863"/>
            </a:xfrm>
            <a:prstGeom prst="rect">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latin typeface="微软雅黑" panose="020B0503020204020204" pitchFamily="34" charset="-122"/>
                <a:ea typeface="微软雅黑" panose="020B0503020204020204" pitchFamily="34" charset="-122"/>
              </a:endParaRPr>
            </a:p>
          </p:txBody>
        </p:sp>
      </p:grpSp>
      <p:grpSp>
        <p:nvGrpSpPr>
          <p:cNvPr id="36" name="组合 35">
            <a:extLst>
              <a:ext uri="{FF2B5EF4-FFF2-40B4-BE49-F238E27FC236}">
                <a16:creationId xmlns:a16="http://schemas.microsoft.com/office/drawing/2014/main" id="{48ADFA37-42E4-BD9A-9C01-85B45FBD4043}"/>
              </a:ext>
            </a:extLst>
          </p:cNvPr>
          <p:cNvGrpSpPr>
            <a:grpSpLocks/>
          </p:cNvGrpSpPr>
          <p:nvPr/>
        </p:nvGrpSpPr>
        <p:grpSpPr bwMode="auto">
          <a:xfrm>
            <a:off x="1659352" y="4294514"/>
            <a:ext cx="8763000" cy="928687"/>
            <a:chOff x="49213" y="4459288"/>
            <a:chExt cx="8763000" cy="928687"/>
          </a:xfrm>
        </p:grpSpPr>
        <p:sp>
          <p:nvSpPr>
            <p:cNvPr id="37" name="Text Box 29">
              <a:extLst>
                <a:ext uri="{FF2B5EF4-FFF2-40B4-BE49-F238E27FC236}">
                  <a16:creationId xmlns:a16="http://schemas.microsoft.com/office/drawing/2014/main" id="{4109248A-319C-5B5A-12C4-C06922069FC6}"/>
                </a:ext>
              </a:extLst>
            </p:cNvPr>
            <p:cNvSpPr txBox="1">
              <a:spLocks noChangeArrowheads="1"/>
            </p:cNvSpPr>
            <p:nvPr/>
          </p:nvSpPr>
          <p:spPr bwMode="auto">
            <a:xfrm>
              <a:off x="155575" y="4471988"/>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R(A)</a:t>
              </a:r>
            </a:p>
          </p:txBody>
        </p:sp>
        <p:sp>
          <p:nvSpPr>
            <p:cNvPr id="38" name="Text Box 30">
              <a:extLst>
                <a:ext uri="{FF2B5EF4-FFF2-40B4-BE49-F238E27FC236}">
                  <a16:creationId xmlns:a16="http://schemas.microsoft.com/office/drawing/2014/main" id="{595251B8-F78F-F1E2-06F7-329A8A5FEEE1}"/>
                </a:ext>
              </a:extLst>
            </p:cNvPr>
            <p:cNvSpPr txBox="1">
              <a:spLocks noChangeArrowheads="1"/>
            </p:cNvSpPr>
            <p:nvPr/>
          </p:nvSpPr>
          <p:spPr bwMode="auto">
            <a:xfrm>
              <a:off x="2390775" y="445928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R(B)</a:t>
              </a:r>
            </a:p>
          </p:txBody>
        </p:sp>
        <p:sp>
          <p:nvSpPr>
            <p:cNvPr id="39" name="Text Box 31">
              <a:extLst>
                <a:ext uri="{FF2B5EF4-FFF2-40B4-BE49-F238E27FC236}">
                  <a16:creationId xmlns:a16="http://schemas.microsoft.com/office/drawing/2014/main" id="{D1C0666B-D4A3-4FAD-20DE-694DD10F402D}"/>
                </a:ext>
              </a:extLst>
            </p:cNvPr>
            <p:cNvSpPr txBox="1">
              <a:spLocks noChangeArrowheads="1"/>
            </p:cNvSpPr>
            <p:nvPr/>
          </p:nvSpPr>
          <p:spPr bwMode="auto">
            <a:xfrm>
              <a:off x="1292225" y="4491038"/>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W(A)</a:t>
              </a:r>
            </a:p>
          </p:txBody>
        </p:sp>
        <p:sp>
          <p:nvSpPr>
            <p:cNvPr id="40" name="Text Box 32">
              <a:extLst>
                <a:ext uri="{FF2B5EF4-FFF2-40B4-BE49-F238E27FC236}">
                  <a16:creationId xmlns:a16="http://schemas.microsoft.com/office/drawing/2014/main" id="{D59FFD8B-4C3C-0BA7-BE3D-5838ADF699E3}"/>
                </a:ext>
              </a:extLst>
            </p:cNvPr>
            <p:cNvSpPr txBox="1">
              <a:spLocks noChangeArrowheads="1"/>
            </p:cNvSpPr>
            <p:nvPr/>
          </p:nvSpPr>
          <p:spPr bwMode="auto">
            <a:xfrm>
              <a:off x="4430713" y="445928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W(B)</a:t>
              </a:r>
            </a:p>
          </p:txBody>
        </p:sp>
        <p:sp>
          <p:nvSpPr>
            <p:cNvPr id="41" name="Text Box 33">
              <a:extLst>
                <a:ext uri="{FF2B5EF4-FFF2-40B4-BE49-F238E27FC236}">
                  <a16:creationId xmlns:a16="http://schemas.microsoft.com/office/drawing/2014/main" id="{9DAB18DD-8A69-B61A-ABC9-5039809F62F1}"/>
                </a:ext>
              </a:extLst>
            </p:cNvPr>
            <p:cNvSpPr txBox="1">
              <a:spLocks noChangeArrowheads="1"/>
            </p:cNvSpPr>
            <p:nvPr/>
          </p:nvSpPr>
          <p:spPr bwMode="auto">
            <a:xfrm>
              <a:off x="3411538" y="4772025"/>
              <a:ext cx="699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FF"/>
                  </a:solidFill>
                  <a:latin typeface="微软雅黑" panose="020B0503020204020204" pitchFamily="34" charset="-122"/>
                  <a:ea typeface="微软雅黑" panose="020B0503020204020204" pitchFamily="34" charset="-122"/>
                </a:rPr>
                <a:t>R(A)</a:t>
              </a:r>
            </a:p>
          </p:txBody>
        </p:sp>
        <p:sp>
          <p:nvSpPr>
            <p:cNvPr id="42" name="Text Box 34">
              <a:extLst>
                <a:ext uri="{FF2B5EF4-FFF2-40B4-BE49-F238E27FC236}">
                  <a16:creationId xmlns:a16="http://schemas.microsoft.com/office/drawing/2014/main" id="{068940C3-02D7-05A4-107F-BBAF51FADC4E}"/>
                </a:ext>
              </a:extLst>
            </p:cNvPr>
            <p:cNvSpPr txBox="1">
              <a:spLocks noChangeArrowheads="1"/>
            </p:cNvSpPr>
            <p:nvPr/>
          </p:nvSpPr>
          <p:spPr bwMode="auto">
            <a:xfrm>
              <a:off x="5559425" y="4857750"/>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W(A)</a:t>
              </a:r>
            </a:p>
          </p:txBody>
        </p:sp>
        <p:sp>
          <p:nvSpPr>
            <p:cNvPr id="43" name="Text Box 35">
              <a:extLst>
                <a:ext uri="{FF2B5EF4-FFF2-40B4-BE49-F238E27FC236}">
                  <a16:creationId xmlns:a16="http://schemas.microsoft.com/office/drawing/2014/main" id="{C4739679-7AD2-CCA6-94DB-2CF409BFCBAD}"/>
                </a:ext>
              </a:extLst>
            </p:cNvPr>
            <p:cNvSpPr txBox="1">
              <a:spLocks noChangeArrowheads="1"/>
            </p:cNvSpPr>
            <p:nvPr/>
          </p:nvSpPr>
          <p:spPr bwMode="auto">
            <a:xfrm>
              <a:off x="6702425" y="4873625"/>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R(B)</a:t>
              </a:r>
            </a:p>
          </p:txBody>
        </p:sp>
        <p:sp>
          <p:nvSpPr>
            <p:cNvPr id="44" name="Text Box 36">
              <a:extLst>
                <a:ext uri="{FF2B5EF4-FFF2-40B4-BE49-F238E27FC236}">
                  <a16:creationId xmlns:a16="http://schemas.microsoft.com/office/drawing/2014/main" id="{02E4FBCC-2EF4-DBA9-023B-FB29875B7DB4}"/>
                </a:ext>
              </a:extLst>
            </p:cNvPr>
            <p:cNvSpPr txBox="1">
              <a:spLocks noChangeArrowheads="1"/>
            </p:cNvSpPr>
            <p:nvPr/>
          </p:nvSpPr>
          <p:spPr bwMode="auto">
            <a:xfrm>
              <a:off x="7693025" y="4867275"/>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W(B)</a:t>
              </a:r>
            </a:p>
          </p:txBody>
        </p:sp>
        <p:sp>
          <p:nvSpPr>
            <p:cNvPr id="45" name="Rectangle 10">
              <a:extLst>
                <a:ext uri="{FF2B5EF4-FFF2-40B4-BE49-F238E27FC236}">
                  <a16:creationId xmlns:a16="http://schemas.microsoft.com/office/drawing/2014/main" id="{361D97AF-867E-79BF-207D-DCB8F864EEDD}"/>
                </a:ext>
              </a:extLst>
            </p:cNvPr>
            <p:cNvSpPr>
              <a:spLocks noChangeArrowheads="1"/>
            </p:cNvSpPr>
            <p:nvPr/>
          </p:nvSpPr>
          <p:spPr bwMode="auto">
            <a:xfrm>
              <a:off x="49213" y="4468813"/>
              <a:ext cx="8763000" cy="919162"/>
            </a:xfrm>
            <a:prstGeom prst="rect">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EFDB5C7A-3227-15A6-4F74-98A7A8EC2308}"/>
              </a:ext>
            </a:extLst>
          </p:cNvPr>
          <p:cNvGrpSpPr>
            <a:grpSpLocks/>
          </p:cNvGrpSpPr>
          <p:nvPr/>
        </p:nvGrpSpPr>
        <p:grpSpPr bwMode="auto">
          <a:xfrm>
            <a:off x="1659352" y="5393064"/>
            <a:ext cx="8763000" cy="927100"/>
            <a:chOff x="49213" y="5557838"/>
            <a:chExt cx="8763000" cy="927100"/>
          </a:xfrm>
        </p:grpSpPr>
        <p:sp>
          <p:nvSpPr>
            <p:cNvPr id="47" name="Text Box 29">
              <a:extLst>
                <a:ext uri="{FF2B5EF4-FFF2-40B4-BE49-F238E27FC236}">
                  <a16:creationId xmlns:a16="http://schemas.microsoft.com/office/drawing/2014/main" id="{D57E28DC-2078-6A65-3BED-BF51508C197E}"/>
                </a:ext>
              </a:extLst>
            </p:cNvPr>
            <p:cNvSpPr txBox="1">
              <a:spLocks noChangeArrowheads="1"/>
            </p:cNvSpPr>
            <p:nvPr/>
          </p:nvSpPr>
          <p:spPr bwMode="auto">
            <a:xfrm>
              <a:off x="155575" y="5570538"/>
              <a:ext cx="6511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R(A)</a:t>
              </a:r>
            </a:p>
          </p:txBody>
        </p:sp>
        <p:sp>
          <p:nvSpPr>
            <p:cNvPr id="48" name="Text Box 30">
              <a:extLst>
                <a:ext uri="{FF2B5EF4-FFF2-40B4-BE49-F238E27FC236}">
                  <a16:creationId xmlns:a16="http://schemas.microsoft.com/office/drawing/2014/main" id="{CD36B76A-C875-F8A2-481C-D04658EA6FAF}"/>
                </a:ext>
              </a:extLst>
            </p:cNvPr>
            <p:cNvSpPr txBox="1">
              <a:spLocks noChangeArrowheads="1"/>
            </p:cNvSpPr>
            <p:nvPr/>
          </p:nvSpPr>
          <p:spPr bwMode="auto">
            <a:xfrm>
              <a:off x="2390775" y="555783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R(B)</a:t>
              </a:r>
            </a:p>
          </p:txBody>
        </p:sp>
        <p:sp>
          <p:nvSpPr>
            <p:cNvPr id="49" name="Text Box 31">
              <a:extLst>
                <a:ext uri="{FF2B5EF4-FFF2-40B4-BE49-F238E27FC236}">
                  <a16:creationId xmlns:a16="http://schemas.microsoft.com/office/drawing/2014/main" id="{120AE23D-C5D0-4E1F-BAC0-E9AA0ED95FC8}"/>
                </a:ext>
              </a:extLst>
            </p:cNvPr>
            <p:cNvSpPr txBox="1">
              <a:spLocks noChangeArrowheads="1"/>
            </p:cNvSpPr>
            <p:nvPr/>
          </p:nvSpPr>
          <p:spPr bwMode="auto">
            <a:xfrm>
              <a:off x="1292225" y="5589588"/>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W(A)</a:t>
              </a:r>
            </a:p>
          </p:txBody>
        </p:sp>
        <p:sp>
          <p:nvSpPr>
            <p:cNvPr id="50" name="Text Box 32">
              <a:extLst>
                <a:ext uri="{FF2B5EF4-FFF2-40B4-BE49-F238E27FC236}">
                  <a16:creationId xmlns:a16="http://schemas.microsoft.com/office/drawing/2014/main" id="{4A74D443-A12A-81C3-29BD-336B0FC325C4}"/>
                </a:ext>
              </a:extLst>
            </p:cNvPr>
            <p:cNvSpPr txBox="1">
              <a:spLocks noChangeArrowheads="1"/>
            </p:cNvSpPr>
            <p:nvPr/>
          </p:nvSpPr>
          <p:spPr bwMode="auto">
            <a:xfrm>
              <a:off x="3365500" y="557053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CF0E30"/>
                  </a:solidFill>
                  <a:latin typeface="微软雅黑" panose="020B0503020204020204" pitchFamily="34" charset="-122"/>
                  <a:ea typeface="微软雅黑" panose="020B0503020204020204" pitchFamily="34" charset="-122"/>
                </a:rPr>
                <a:t>W(B)</a:t>
              </a:r>
            </a:p>
          </p:txBody>
        </p:sp>
        <p:sp>
          <p:nvSpPr>
            <p:cNvPr id="51" name="Text Box 33">
              <a:extLst>
                <a:ext uri="{FF2B5EF4-FFF2-40B4-BE49-F238E27FC236}">
                  <a16:creationId xmlns:a16="http://schemas.microsoft.com/office/drawing/2014/main" id="{1B43BD18-6687-1DF2-641A-5691C47FB47F}"/>
                </a:ext>
              </a:extLst>
            </p:cNvPr>
            <p:cNvSpPr txBox="1">
              <a:spLocks noChangeArrowheads="1"/>
            </p:cNvSpPr>
            <p:nvPr/>
          </p:nvSpPr>
          <p:spPr bwMode="auto">
            <a:xfrm>
              <a:off x="4438650" y="5954713"/>
              <a:ext cx="6992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b="1">
                  <a:solidFill>
                    <a:srgbClr val="0000FF"/>
                  </a:solidFill>
                  <a:latin typeface="微软雅黑" panose="020B0503020204020204" pitchFamily="34" charset="-122"/>
                  <a:ea typeface="微软雅黑" panose="020B0503020204020204" pitchFamily="34" charset="-122"/>
                </a:rPr>
                <a:t>R(A)</a:t>
              </a:r>
            </a:p>
          </p:txBody>
        </p:sp>
        <p:sp>
          <p:nvSpPr>
            <p:cNvPr id="52" name="Text Box 34">
              <a:extLst>
                <a:ext uri="{FF2B5EF4-FFF2-40B4-BE49-F238E27FC236}">
                  <a16:creationId xmlns:a16="http://schemas.microsoft.com/office/drawing/2014/main" id="{6052945F-E60E-5859-2AEC-CA38E07EF554}"/>
                </a:ext>
              </a:extLst>
            </p:cNvPr>
            <p:cNvSpPr txBox="1">
              <a:spLocks noChangeArrowheads="1"/>
            </p:cNvSpPr>
            <p:nvPr/>
          </p:nvSpPr>
          <p:spPr bwMode="auto">
            <a:xfrm>
              <a:off x="5559425" y="5954713"/>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W(A)</a:t>
              </a:r>
            </a:p>
          </p:txBody>
        </p:sp>
        <p:sp>
          <p:nvSpPr>
            <p:cNvPr id="53" name="Text Box 35">
              <a:extLst>
                <a:ext uri="{FF2B5EF4-FFF2-40B4-BE49-F238E27FC236}">
                  <a16:creationId xmlns:a16="http://schemas.microsoft.com/office/drawing/2014/main" id="{70A8142A-B888-FC40-D6D1-B2B32D9D4EF2}"/>
                </a:ext>
              </a:extLst>
            </p:cNvPr>
            <p:cNvSpPr txBox="1">
              <a:spLocks noChangeArrowheads="1"/>
            </p:cNvSpPr>
            <p:nvPr/>
          </p:nvSpPr>
          <p:spPr bwMode="auto">
            <a:xfrm>
              <a:off x="6702425" y="5970588"/>
              <a:ext cx="6335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R(B)</a:t>
              </a:r>
            </a:p>
          </p:txBody>
        </p:sp>
        <p:sp>
          <p:nvSpPr>
            <p:cNvPr id="54" name="Text Box 36">
              <a:extLst>
                <a:ext uri="{FF2B5EF4-FFF2-40B4-BE49-F238E27FC236}">
                  <a16:creationId xmlns:a16="http://schemas.microsoft.com/office/drawing/2014/main" id="{F639E99C-46BE-C140-814E-520037FD66F2}"/>
                </a:ext>
              </a:extLst>
            </p:cNvPr>
            <p:cNvSpPr txBox="1">
              <a:spLocks noChangeArrowheads="1"/>
            </p:cNvSpPr>
            <p:nvPr/>
          </p:nvSpPr>
          <p:spPr bwMode="auto">
            <a:xfrm>
              <a:off x="7693025" y="5964238"/>
              <a:ext cx="7184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solidFill>
                    <a:srgbClr val="0000FF"/>
                  </a:solidFill>
                  <a:latin typeface="微软雅黑" panose="020B0503020204020204" pitchFamily="34" charset="-122"/>
                  <a:ea typeface="微软雅黑" panose="020B0503020204020204" pitchFamily="34" charset="-122"/>
                </a:rPr>
                <a:t>W(B)</a:t>
              </a:r>
            </a:p>
          </p:txBody>
        </p:sp>
        <p:sp>
          <p:nvSpPr>
            <p:cNvPr id="55" name="Rectangle 10">
              <a:extLst>
                <a:ext uri="{FF2B5EF4-FFF2-40B4-BE49-F238E27FC236}">
                  <a16:creationId xmlns:a16="http://schemas.microsoft.com/office/drawing/2014/main" id="{20A2D143-75C7-136B-3258-81D12F985AA5}"/>
                </a:ext>
              </a:extLst>
            </p:cNvPr>
            <p:cNvSpPr>
              <a:spLocks noChangeArrowheads="1"/>
            </p:cNvSpPr>
            <p:nvPr/>
          </p:nvSpPr>
          <p:spPr bwMode="auto">
            <a:xfrm>
              <a:off x="49213" y="5565775"/>
              <a:ext cx="8763000" cy="919163"/>
            </a:xfrm>
            <a:prstGeom prst="rect">
              <a:avLst/>
            </a:prstGeom>
            <a:noFill/>
            <a:ln w="12700" algn="ctr">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7550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6">
            <a:extLst>
              <a:ext uri="{FF2B5EF4-FFF2-40B4-BE49-F238E27FC236}">
                <a16:creationId xmlns:a16="http://schemas.microsoft.com/office/drawing/2014/main" id="{51F96D1F-AEA6-4FEC-96AB-03808F07D112}"/>
              </a:ext>
            </a:extLst>
          </p:cNvPr>
          <p:cNvSpPr/>
          <p:nvPr/>
        </p:nvSpPr>
        <p:spPr>
          <a:xfrm>
            <a:off x="4196862" y="1047172"/>
            <a:ext cx="7692734" cy="5198391"/>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xfrm>
            <a:off x="1050551" y="109584"/>
            <a:ext cx="10090897" cy="678470"/>
          </a:xfrm>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0903" y="1143673"/>
            <a:ext cx="4039664" cy="5005387"/>
          </a:xfrm>
        </p:spPr>
        <p:txBody>
          <a:bodyPr/>
          <a:lstStyle/>
          <a:p>
            <a:pPr>
              <a:lnSpc>
                <a:spcPct val="150000"/>
              </a:lnSpc>
            </a:pPr>
            <a:r>
              <a:rPr lang="zh-CN" altLang="en-US" sz="1800" b="1" dirty="0">
                <a:solidFill>
                  <a:srgbClr val="6F1787"/>
                </a:solidFill>
                <a:latin typeface="微软雅黑" panose="020B0503020204020204" pitchFamily="34" charset="-122"/>
                <a:ea typeface="微软雅黑" panose="020B0503020204020204" pitchFamily="34" charset="-122"/>
              </a:rPr>
              <a:t>等价交换 </a:t>
            </a:r>
            <a:endParaRPr lang="en-US" altLang="zh-CN" sz="18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交换时刻</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6</a:t>
            </a:r>
            <a:r>
              <a:rPr lang="zh-CN" altLang="en-US" sz="1800" i="1" baseline="-250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和时刻</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7</a:t>
            </a: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的</a:t>
            </a:r>
            <a:r>
              <a:rPr lang="en-US" altLang="zh-CN" sz="1800" dirty="0">
                <a:latin typeface="微软雅黑" panose="020B0503020204020204" pitchFamily="34" charset="-122"/>
                <a:ea typeface="微软雅黑" panose="020B0503020204020204" pitchFamily="34" charset="-122"/>
              </a:rPr>
              <a:t>write(A)</a:t>
            </a:r>
            <a:r>
              <a:rPr lang="zh-CN" altLang="zh-CN"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read(B)</a:t>
            </a:r>
            <a:r>
              <a:rPr lang="zh-CN" altLang="zh-CN" sz="1800" dirty="0">
                <a:latin typeface="微软雅黑" panose="020B0503020204020204" pitchFamily="34" charset="-122"/>
                <a:ea typeface="微软雅黑" panose="020B0503020204020204" pitchFamily="34" charset="-122"/>
              </a:rPr>
              <a:t>，两个操作不涉及同一个数据。</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一直将调度中的</a:t>
            </a:r>
            <a:r>
              <a:rPr lang="en-US" altLang="zh-CN" sz="1800" dirty="0">
                <a:latin typeface="微软雅黑" panose="020B0503020204020204" pitchFamily="34" charset="-122"/>
                <a:ea typeface="微软雅黑" panose="020B0503020204020204" pitchFamily="34" charset="-122"/>
              </a:rPr>
              <a:t>read(B)</a:t>
            </a:r>
            <a:r>
              <a:rPr lang="zh-CN" altLang="zh-CN" sz="1800" dirty="0">
                <a:latin typeface="微软雅黑" panose="020B0503020204020204" pitchFamily="34" charset="-122"/>
                <a:ea typeface="微软雅黑" panose="020B0503020204020204" pitchFamily="34" charset="-122"/>
              </a:rPr>
              <a:t>换到</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1</a:t>
            </a:r>
            <a:r>
              <a:rPr lang="zh-CN" altLang="zh-CN" sz="1800" dirty="0">
                <a:latin typeface="微软雅黑" panose="020B0503020204020204" pitchFamily="34" charset="-122"/>
                <a:ea typeface="微软雅黑" panose="020B0503020204020204" pitchFamily="34" charset="-122"/>
              </a:rPr>
              <a:t>的操作</a:t>
            </a:r>
            <a:r>
              <a:rPr lang="en-US" altLang="zh-CN" sz="1800" dirty="0">
                <a:latin typeface="微软雅黑" panose="020B0503020204020204" pitchFamily="34" charset="-122"/>
                <a:ea typeface="微软雅黑" panose="020B0503020204020204" pitchFamily="34" charset="-122"/>
              </a:rPr>
              <a:t>write(A)</a:t>
            </a:r>
            <a:r>
              <a:rPr lang="zh-CN" altLang="zh-CN" sz="1800" dirty="0">
                <a:latin typeface="微软雅黑" panose="020B0503020204020204" pitchFamily="34" charset="-122"/>
                <a:ea typeface="微软雅黑" panose="020B0503020204020204" pitchFamily="34" charset="-122"/>
              </a:rPr>
              <a:t>之下。</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通过持续地将</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1</a:t>
            </a:r>
            <a:r>
              <a:rPr lang="zh-CN" altLang="en-US" sz="1800" i="1" baseline="-250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中的操作与</a:t>
            </a:r>
            <a:r>
              <a:rPr lang="en-US" altLang="zh-CN" sz="1800" i="1" dirty="0">
                <a:latin typeface="微软雅黑" panose="020B0503020204020204" pitchFamily="34" charset="-122"/>
                <a:ea typeface="微软雅黑" panose="020B0503020204020204" pitchFamily="34" charset="-122"/>
              </a:rPr>
              <a:t>T</a:t>
            </a:r>
            <a:r>
              <a:rPr lang="en-US" altLang="zh-CN" sz="1800" i="1" baseline="-25000" dirty="0">
                <a:latin typeface="微软雅黑" panose="020B0503020204020204" pitchFamily="34" charset="-122"/>
                <a:ea typeface="微软雅黑" panose="020B0503020204020204" pitchFamily="34" charset="-122"/>
              </a:rPr>
              <a:t>2</a:t>
            </a:r>
            <a:r>
              <a:rPr lang="zh-CN" altLang="zh-CN" sz="1800" dirty="0">
                <a:latin typeface="微软雅黑" panose="020B0503020204020204" pitchFamily="34" charset="-122"/>
                <a:ea typeface="微软雅黑" panose="020B0503020204020204" pitchFamily="34" charset="-122"/>
              </a:rPr>
              <a:t>的操作向前交换，</a:t>
            </a: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调度</a:t>
            </a:r>
            <a:r>
              <a:rPr lang="en-US" altLang="zh-CN" sz="1800" dirty="0">
                <a:latin typeface="微软雅黑" panose="020B0503020204020204" pitchFamily="34" charset="-122"/>
                <a:ea typeface="微软雅黑" panose="020B0503020204020204" pitchFamily="34" charset="-122"/>
              </a:rPr>
              <a:t>4</a:t>
            </a:r>
            <a:r>
              <a:rPr lang="zh-CN" altLang="zh-CN" sz="1800" dirty="0">
                <a:latin typeface="微软雅黑" panose="020B0503020204020204" pitchFamily="34" charset="-122"/>
                <a:ea typeface="微软雅黑" panose="020B0503020204020204" pitchFamily="34" charset="-122"/>
              </a:rPr>
              <a:t>变成了调度</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调度</a:t>
            </a:r>
            <a:r>
              <a:rPr lang="en-US" altLang="zh-CN" sz="1800" dirty="0">
                <a:latin typeface="微软雅黑" panose="020B0503020204020204" pitchFamily="34" charset="-122"/>
                <a:ea typeface="微软雅黑" panose="020B0503020204020204" pitchFamily="34" charset="-122"/>
              </a:rPr>
              <a:t>4</a:t>
            </a:r>
            <a:r>
              <a:rPr lang="zh-CN" altLang="zh-CN" sz="1800" dirty="0">
                <a:latin typeface="微软雅黑" panose="020B0503020204020204" pitchFamily="34" charset="-122"/>
                <a:ea typeface="微软雅黑" panose="020B0503020204020204" pitchFamily="34" charset="-122"/>
              </a:rPr>
              <a:t>是等价于串行调度</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的可串行化调度。 </a:t>
            </a:r>
            <a:r>
              <a:rPr lang="en-US" altLang="zh-CN" sz="1800" dirty="0">
                <a:latin typeface="微软雅黑" panose="020B0503020204020204" pitchFamily="34" charset="-122"/>
                <a:ea typeface="微软雅黑" panose="020B0503020204020204" pitchFamily="34" charset="-122"/>
              </a:rPr>
              <a:t> </a:t>
            </a:r>
            <a:endParaRPr lang="zh-CN" altLang="zh-CN" sz="1800" dirty="0">
              <a:latin typeface="微软雅黑" panose="020B0503020204020204" pitchFamily="34" charset="-122"/>
              <a:ea typeface="微软雅黑" panose="020B0503020204020204" pitchFamily="34" charset="-122"/>
            </a:endParaRPr>
          </a:p>
          <a:p>
            <a:pPr>
              <a:lnSpc>
                <a:spcPct val="150000"/>
              </a:lnSpc>
            </a:pPr>
            <a:endParaRPr kumimoji="1" lang="zh-CN" altLang="en-US"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9" name="图片 8">
            <a:extLst>
              <a:ext uri="{FF2B5EF4-FFF2-40B4-BE49-F238E27FC236}">
                <a16:creationId xmlns:a16="http://schemas.microsoft.com/office/drawing/2014/main" id="{D4651165-7377-6745-B8E3-F3F73AE28F31}"/>
              </a:ext>
            </a:extLst>
          </p:cNvPr>
          <p:cNvPicPr>
            <a:picLocks noChangeAspect="1"/>
          </p:cNvPicPr>
          <p:nvPr/>
        </p:nvPicPr>
        <p:blipFill>
          <a:blip r:embed="rId2"/>
          <a:stretch>
            <a:fillRect/>
          </a:stretch>
        </p:blipFill>
        <p:spPr>
          <a:xfrm>
            <a:off x="4379613" y="1078463"/>
            <a:ext cx="7127631" cy="5198391"/>
          </a:xfrm>
          <a:prstGeom prst="rect">
            <a:avLst/>
          </a:prstGeom>
        </p:spPr>
      </p:pic>
    </p:spTree>
    <p:extLst>
      <p:ext uri="{BB962C8B-B14F-4D97-AF65-F5344CB8AC3E}">
        <p14:creationId xmlns:p14="http://schemas.microsoft.com/office/powerpoint/2010/main" val="305041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8CE65A0E-4114-4A48-8EAD-39F840F8F1D2}"/>
              </a:ext>
            </a:extLst>
          </p:cNvPr>
          <p:cNvSpPr/>
          <p:nvPr/>
        </p:nvSpPr>
        <p:spPr bwMode="auto">
          <a:xfrm>
            <a:off x="880464" y="949753"/>
            <a:ext cx="10431073" cy="5357264"/>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29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134693" y="926306"/>
            <a:ext cx="9909669" cy="1916285"/>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不等价交换，产生冲突</a:t>
            </a:r>
            <a:r>
              <a:rPr lang="zh-CN" altLang="zh-CN" sz="2000" b="1" dirty="0">
                <a:solidFill>
                  <a:srgbClr val="6F1787"/>
                </a:solidFill>
                <a:latin typeface="微软雅黑" panose="020B0503020204020204" pitchFamily="34" charset="-122"/>
                <a:ea typeface="微软雅黑" panose="020B0503020204020204" pitchFamily="34" charset="-122"/>
              </a:rPr>
              <a:t>。</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交换调度</a:t>
            </a:r>
            <a:r>
              <a:rPr lang="en-US" altLang="zh-CN" sz="1800" dirty="0">
                <a:latin typeface="微软雅黑" panose="020B0503020204020204" pitchFamily="34" charset="-122"/>
                <a:ea typeface="微软雅黑" panose="020B0503020204020204" pitchFamily="34" charset="-122"/>
              </a:rPr>
              <a:t>4</a:t>
            </a:r>
            <a:r>
              <a:rPr lang="zh-CN" altLang="en-US" sz="1800" dirty="0">
                <a:latin typeface="微软雅黑" panose="020B0503020204020204" pitchFamily="34" charset="-122"/>
                <a:ea typeface="微软雅黑" panose="020B0503020204020204" pitchFamily="34" charset="-122"/>
              </a:rPr>
              <a:t>中</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9</a:t>
            </a:r>
            <a:r>
              <a:rPr lang="zh-CN" altLang="en-US" sz="1800"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和</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10</a:t>
            </a:r>
            <a:r>
              <a:rPr lang="zh-CN" altLang="en-US" sz="1800" i="1"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的两条调度</a:t>
            </a:r>
            <a:r>
              <a:rPr lang="fr-FR" altLang="zh-CN" sz="1800" dirty="0" err="1">
                <a:latin typeface="微软雅黑" panose="020B0503020204020204" pitchFamily="34" charset="-122"/>
                <a:ea typeface="微软雅黑" panose="020B0503020204020204" pitchFamily="34" charset="-122"/>
              </a:rPr>
              <a:t>write</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和</a:t>
            </a:r>
            <a:r>
              <a:rPr lang="fr-FR" altLang="zh-CN" sz="1800" dirty="0" err="1">
                <a:latin typeface="微软雅黑" panose="020B0503020204020204" pitchFamily="34" charset="-122"/>
                <a:ea typeface="微软雅黑" panose="020B0503020204020204" pitchFamily="34" charset="-122"/>
              </a:rPr>
              <a:t>read</a:t>
            </a:r>
            <a:r>
              <a:rPr lang="fr-FR" altLang="zh-CN" sz="1800" dirty="0">
                <a:latin typeface="微软雅黑" panose="020B0503020204020204" pitchFamily="34" charset="-122"/>
                <a:ea typeface="微软雅黑" panose="020B0503020204020204" pitchFamily="34" charset="-122"/>
              </a:rPr>
              <a:t>(B)</a:t>
            </a:r>
            <a:r>
              <a:rPr lang="zh-CN" altLang="fr-FR"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导致</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2</a:t>
            </a:r>
            <a:r>
              <a:rPr lang="zh-CN" altLang="en-US" sz="1800" i="1"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读取不到</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1</a:t>
            </a:r>
            <a:r>
              <a:rPr lang="zh-CN" altLang="en-US" sz="1800" i="1"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写入</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的值。</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en-US" altLang="zh-CN" sz="1800" dirty="0">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2</a:t>
            </a:r>
            <a:r>
              <a:rPr lang="zh-CN" altLang="en-US" sz="1800" i="1"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会</a:t>
            </a:r>
            <a:r>
              <a:rPr lang="zh-CN" altLang="zh-CN" sz="1800" dirty="0">
                <a:latin typeface="微软雅黑" panose="020B0503020204020204" pitchFamily="34" charset="-122"/>
                <a:ea typeface="微软雅黑" panose="020B0503020204020204" pitchFamily="34" charset="-122"/>
              </a:rPr>
              <a:t>根据错误的</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值再次写入错误的</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值</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冲突操作：交换后会导致错误的操作，</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1</a:t>
            </a:r>
            <a:r>
              <a:rPr lang="zh-CN" altLang="en-US" sz="1800" i="1"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的</a:t>
            </a:r>
            <a:r>
              <a:rPr lang="fr-FR" altLang="zh-CN" sz="1800" dirty="0" err="1">
                <a:latin typeface="微软雅黑" panose="020B0503020204020204" pitchFamily="34" charset="-122"/>
                <a:ea typeface="微软雅黑" panose="020B0503020204020204" pitchFamily="34" charset="-122"/>
              </a:rPr>
              <a:t>write</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和</a:t>
            </a:r>
            <a:r>
              <a:rPr lang="fr-FR" altLang="zh-CN" sz="1800" dirty="0" err="1">
                <a:latin typeface="微软雅黑" panose="020B0503020204020204" pitchFamily="34" charset="-122"/>
                <a:ea typeface="微软雅黑" panose="020B0503020204020204" pitchFamily="34" charset="-122"/>
              </a:rPr>
              <a:t>T</a:t>
            </a:r>
            <a:r>
              <a:rPr lang="en-US" altLang="zh-CN" sz="1800" baseline="-25000" dirty="0">
                <a:latin typeface="微软雅黑" panose="020B0503020204020204" pitchFamily="34" charset="-122"/>
                <a:ea typeface="微软雅黑" panose="020B0503020204020204" pitchFamily="34" charset="-122"/>
              </a:rPr>
              <a:t>2</a:t>
            </a:r>
            <a:r>
              <a:rPr lang="zh-CN" altLang="en-US" sz="1800" baseline="-250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的</a:t>
            </a:r>
            <a:r>
              <a:rPr lang="fr-FR" altLang="zh-CN" sz="1800" dirty="0" err="1">
                <a:latin typeface="微软雅黑" panose="020B0503020204020204" pitchFamily="34" charset="-122"/>
                <a:ea typeface="微软雅黑" panose="020B0503020204020204" pitchFamily="34" charset="-122"/>
              </a:rPr>
              <a:t>read</a:t>
            </a:r>
            <a:r>
              <a:rPr lang="fr-FR"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为冲突操作。 </a:t>
            </a:r>
            <a:endParaRPr kumimoji="1" lang="zh-CN" altLang="en-US" sz="18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片 7">
            <a:extLst>
              <a:ext uri="{FF2B5EF4-FFF2-40B4-BE49-F238E27FC236}">
                <a16:creationId xmlns:a16="http://schemas.microsoft.com/office/drawing/2014/main" id="{E4E7F4A6-37BC-3D4D-B84B-142C1056F2E0}"/>
              </a:ext>
            </a:extLst>
          </p:cNvPr>
          <p:cNvPicPr>
            <a:picLocks noChangeAspect="1"/>
          </p:cNvPicPr>
          <p:nvPr/>
        </p:nvPicPr>
        <p:blipFill>
          <a:blip r:embed="rId2"/>
          <a:stretch>
            <a:fillRect/>
          </a:stretch>
        </p:blipFill>
        <p:spPr>
          <a:xfrm>
            <a:off x="2831511" y="3028357"/>
            <a:ext cx="6370973" cy="3334314"/>
          </a:xfrm>
          <a:prstGeom prst="rect">
            <a:avLst/>
          </a:prstGeom>
        </p:spPr>
      </p:pic>
    </p:spTree>
    <p:extLst>
      <p:ext uri="{BB962C8B-B14F-4D97-AF65-F5344CB8AC3E}">
        <p14:creationId xmlns:p14="http://schemas.microsoft.com/office/powerpoint/2010/main" val="226181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9">
            <a:extLst>
              <a:ext uri="{FF2B5EF4-FFF2-40B4-BE49-F238E27FC236}">
                <a16:creationId xmlns:a16="http://schemas.microsoft.com/office/drawing/2014/main" id="{29E478AA-84F3-40B3-B3BC-D3F01E775FA4}"/>
              </a:ext>
            </a:extLst>
          </p:cNvPr>
          <p:cNvSpPr/>
          <p:nvPr/>
        </p:nvSpPr>
        <p:spPr>
          <a:xfrm>
            <a:off x="813391" y="1178704"/>
            <a:ext cx="10565218" cy="473300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a:t>
            </a:fld>
            <a:endParaRPr lang="zh-CN" altLang="en-US"/>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79702" y="1294988"/>
            <a:ext cx="10737924" cy="4384308"/>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事务的定义：</a:t>
            </a:r>
            <a:r>
              <a:rPr lang="zh-CN" altLang="zh-CN" sz="2000" b="1" dirty="0">
                <a:solidFill>
                  <a:srgbClr val="6F1787"/>
                </a:solidFill>
                <a:latin typeface="微软雅黑" panose="020B0503020204020204" pitchFamily="34" charset="-122"/>
                <a:ea typeface="微软雅黑" panose="020B0503020204020204" pitchFamily="34" charset="-122"/>
              </a:rPr>
              <a:t>事务是多个数据库操作组合成的一个不可分割的、同时成功或失败的工作单元</a:t>
            </a:r>
            <a:r>
              <a:rPr lang="zh-CN" altLang="en-US" sz="2000" b="1" dirty="0">
                <a:solidFill>
                  <a:srgbClr val="6F1787"/>
                </a:solidFill>
                <a:latin typeface="微软雅黑" panose="020B0503020204020204" pitchFamily="34" charset="-122"/>
                <a:ea typeface="微软雅黑" panose="020B0503020204020204" pitchFamily="34" charset="-122"/>
              </a:rPr>
              <a:t>。</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kumimoji="1" lang="zh-CN" altLang="en-US" sz="2000" dirty="0">
                <a:latin typeface="微软雅黑" panose="020B0503020204020204" pitchFamily="34" charset="-122"/>
                <a:ea typeface="微软雅黑" panose="020B0503020204020204" pitchFamily="34" charset="-122"/>
              </a:rPr>
              <a:t>如下为一转账事务</a:t>
            </a:r>
            <a:endParaRPr kumimoji="1" lang="en-US" altLang="zh-CN" sz="2000" dirty="0">
              <a:latin typeface="微软雅黑" panose="020B0503020204020204" pitchFamily="34" charset="-122"/>
              <a:ea typeface="微软雅黑" panose="020B0503020204020204" pitchFamily="34" charset="-122"/>
            </a:endParaRPr>
          </a:p>
          <a:p>
            <a:pPr marL="422041" lvl="1" indent="0">
              <a:lnSpc>
                <a:spcPct val="150000"/>
              </a:lnSpc>
              <a:buNone/>
            </a:pP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a:p>
            <a:pPr marL="422041" lvl="1" indent="0">
              <a:lnSpc>
                <a:spcPct val="150000"/>
              </a:lnSpc>
              <a:buNone/>
            </a:pP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START TRANSACTION</a:t>
            </a:r>
            <a:r>
              <a:rPr lang="zh-CN" altLang="en-US" sz="2000" dirty="0">
                <a:latin typeface="微软雅黑" panose="020B0503020204020204" pitchFamily="34" charset="-122"/>
                <a:ea typeface="微软雅黑" panose="020B0503020204020204" pitchFamily="34" charset="-122"/>
              </a:rPr>
              <a:t> 表示事务开始</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dirty="0">
                <a:latin typeface="微软雅黑" panose="020B0503020204020204" pitchFamily="34" charset="-122"/>
                <a:ea typeface="微软雅黑" panose="020B0503020204020204" pitchFamily="34" charset="-122"/>
              </a:rPr>
              <a:t>COMMIT</a:t>
            </a:r>
            <a:r>
              <a:rPr lang="zh-CN" altLang="en-US" sz="2000" dirty="0">
                <a:latin typeface="微软雅黑" panose="020B0503020204020204" pitchFamily="34" charset="-122"/>
                <a:ea typeface="微软雅黑" panose="020B0503020204020204" pitchFamily="34" charset="-122"/>
              </a:rPr>
              <a:t> 表示事务提交</a:t>
            </a: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7" name="文本框 6">
            <a:extLst>
              <a:ext uri="{FF2B5EF4-FFF2-40B4-BE49-F238E27FC236}">
                <a16:creationId xmlns:a16="http://schemas.microsoft.com/office/drawing/2014/main" id="{7AAB36CC-3E48-C443-814A-176889CB841B}"/>
              </a:ext>
            </a:extLst>
          </p:cNvPr>
          <p:cNvSpPr txBox="1"/>
          <p:nvPr/>
        </p:nvSpPr>
        <p:spPr>
          <a:xfrm>
            <a:off x="1755248" y="2616898"/>
            <a:ext cx="8681503" cy="1354217"/>
          </a:xfrm>
          <a:prstGeom prst="rect">
            <a:avLst/>
          </a:prstGeom>
          <a:noFill/>
        </p:spPr>
        <p:txBody>
          <a:bodyPr wrap="square">
            <a:spAutoFit/>
          </a:bodyPr>
          <a:lstStyle/>
          <a:p>
            <a:pPr latinLnBrk="1">
              <a:spcBef>
                <a:spcPts val="200"/>
              </a:spcBef>
              <a:spcAft>
                <a:spcPts val="200"/>
              </a:spcAft>
            </a:pP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START TRANSACTION;</a:t>
            </a:r>
            <a:endParaRPr lang="zh-CN" altLang="zh-CN"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UPDATE account SET balance = balance + 100.00 WHERE name = '</a:t>
            </a:r>
            <a:r>
              <a:rPr lang="zh-CN" altLang="zh-CN" b="1" kern="100" spc="-20" dirty="0">
                <a:solidFill>
                  <a:srgbClr val="000000"/>
                </a:solidFill>
                <a:effectLst/>
                <a:latin typeface="微软雅黑" panose="020B0503020204020204" pitchFamily="34" charset="-122"/>
                <a:ea typeface="微软雅黑" panose="020B0503020204020204" pitchFamily="34" charset="-122"/>
                <a:cs typeface="Huawei Sans"/>
              </a:rPr>
              <a:t>小王</a:t>
            </a: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a:t>
            </a:r>
            <a:endParaRPr lang="zh-CN" altLang="zh-CN"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UPDATE account SET balance = balance - 100.00 WHERE name = '</a:t>
            </a:r>
            <a:r>
              <a:rPr lang="zh-CN" altLang="zh-CN" b="1" kern="100" spc="-20" dirty="0">
                <a:solidFill>
                  <a:srgbClr val="000000"/>
                </a:solidFill>
                <a:effectLst/>
                <a:latin typeface="微软雅黑" panose="020B0503020204020204" pitchFamily="34" charset="-122"/>
                <a:ea typeface="微软雅黑" panose="020B0503020204020204" pitchFamily="34" charset="-122"/>
                <a:cs typeface="Huawei Sans"/>
              </a:rPr>
              <a:t>小明</a:t>
            </a: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 </a:t>
            </a:r>
            <a:endParaRPr lang="zh-CN" altLang="zh-CN"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b="1" kern="100" spc="-20" dirty="0">
                <a:solidFill>
                  <a:srgbClr val="000000"/>
                </a:solidFill>
                <a:effectLst/>
                <a:latin typeface="微软雅黑" panose="020B0503020204020204" pitchFamily="34" charset="-122"/>
                <a:ea typeface="微软雅黑" panose="020B0503020204020204" pitchFamily="34" charset="-122"/>
                <a:cs typeface="Huawei Sans"/>
              </a:rPr>
              <a:t>COMMIT;</a:t>
            </a:r>
            <a:endParaRPr lang="zh-CN" altLang="zh-CN" b="1" kern="100" spc="-20" dirty="0">
              <a:effectLst/>
              <a:latin typeface="微软雅黑" panose="020B0503020204020204" pitchFamily="34" charset="-122"/>
              <a:ea typeface="微软雅黑" panose="020B0503020204020204" pitchFamily="34" charset="-122"/>
              <a:cs typeface="Huawei Sans"/>
            </a:endParaRPr>
          </a:p>
        </p:txBody>
      </p:sp>
      <p:sp>
        <p:nvSpPr>
          <p:cNvPr id="11" name="标题 5">
            <a:extLst>
              <a:ext uri="{FF2B5EF4-FFF2-40B4-BE49-F238E27FC236}">
                <a16:creationId xmlns:a16="http://schemas.microsoft.com/office/drawing/2014/main" id="{893BE222-546A-4237-AAC7-1E9FF75A48A4}"/>
              </a:ext>
            </a:extLst>
          </p:cNvPr>
          <p:cNvSpPr txBox="1">
            <a:spLocks/>
          </p:cNvSpPr>
          <p:nvPr/>
        </p:nvSpPr>
        <p:spPr bwMode="auto">
          <a:xfrm>
            <a:off x="971550" y="128441"/>
            <a:ext cx="10090897" cy="6784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zh-CN" sz="3600" dirty="0">
                <a:latin typeface="微软雅黑" panose="020B0503020204020204" pitchFamily="34" charset="-122"/>
                <a:ea typeface="微软雅黑" panose="020B0503020204020204" pitchFamily="34" charset="-122"/>
              </a:rPr>
              <a:t>事务概览及其概念 </a:t>
            </a:r>
            <a:endParaRPr lang="zh-CN" altLang="en-US" sz="35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6442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5E730E9D-C37C-4A15-9864-175A8FFD978B}"/>
              </a:ext>
            </a:extLst>
          </p:cNvPr>
          <p:cNvSpPr/>
          <p:nvPr/>
        </p:nvSpPr>
        <p:spPr bwMode="auto">
          <a:xfrm>
            <a:off x="308113" y="1102153"/>
            <a:ext cx="11529391" cy="5357264"/>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474081" y="992419"/>
            <a:ext cx="11097007" cy="3927048"/>
          </a:xfrm>
        </p:spPr>
        <p:txBody>
          <a:bodyPr/>
          <a:lstStyle/>
          <a:p>
            <a:pPr>
              <a:lnSpc>
                <a:spcPct val="120000"/>
              </a:lnSpc>
            </a:pPr>
            <a:r>
              <a:rPr lang="zh-CN" altLang="zh-CN" sz="2400" b="1" dirty="0">
                <a:solidFill>
                  <a:srgbClr val="6F1787"/>
                </a:solidFill>
                <a:latin typeface="微软雅黑" panose="020B0503020204020204" pitchFamily="34" charset="-122"/>
                <a:ea typeface="微软雅黑" panose="020B0503020204020204" pitchFamily="34" charset="-122"/>
              </a:rPr>
              <a:t>当并发事务处理同一个数据</a:t>
            </a:r>
            <a:r>
              <a:rPr lang="en-US" altLang="zh-CN" sz="2400" b="1" dirty="0">
                <a:solidFill>
                  <a:srgbClr val="6F1787"/>
                </a:solidFill>
                <a:latin typeface="微软雅黑" panose="020B0503020204020204" pitchFamily="34" charset="-122"/>
                <a:ea typeface="微软雅黑" panose="020B0503020204020204" pitchFamily="34" charset="-122"/>
              </a:rPr>
              <a:t>X</a:t>
            </a:r>
            <a:r>
              <a:rPr lang="zh-CN" altLang="zh-CN" sz="2400" b="1" dirty="0">
                <a:solidFill>
                  <a:srgbClr val="6F1787"/>
                </a:solidFill>
                <a:latin typeface="微软雅黑" panose="020B0503020204020204" pitchFamily="34" charset="-122"/>
                <a:ea typeface="微软雅黑" panose="020B0503020204020204" pitchFamily="34" charset="-122"/>
              </a:rPr>
              <a:t>时，可能会发生</a:t>
            </a:r>
            <a:r>
              <a:rPr lang="zh-CN" altLang="en-US" sz="2400" b="1" dirty="0">
                <a:solidFill>
                  <a:srgbClr val="6F1787"/>
                </a:solidFill>
                <a:latin typeface="微软雅黑" panose="020B0503020204020204" pitchFamily="34" charset="-122"/>
                <a:ea typeface="微软雅黑" panose="020B0503020204020204" pitchFamily="34" charset="-122"/>
              </a:rPr>
              <a:t>三种</a:t>
            </a:r>
            <a:r>
              <a:rPr lang="zh-CN" altLang="zh-CN" sz="2400" b="1" dirty="0">
                <a:solidFill>
                  <a:srgbClr val="6F1787"/>
                </a:solidFill>
                <a:latin typeface="微软雅黑" panose="020B0503020204020204" pitchFamily="34" charset="-122"/>
                <a:ea typeface="微软雅黑" panose="020B0503020204020204" pitchFamily="34" charset="-122"/>
              </a:rPr>
              <a:t>冲突：</a:t>
            </a:r>
          </a:p>
          <a:p>
            <a:pPr lvl="1">
              <a:lnSpc>
                <a:spcPct val="12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）读写冲突（</a:t>
            </a:r>
            <a:r>
              <a:rPr lang="en-US" altLang="zh-CN" sz="2000" dirty="0">
                <a:latin typeface="微软雅黑" panose="020B0503020204020204" pitchFamily="34" charset="-122"/>
                <a:ea typeface="微软雅黑" panose="020B0503020204020204" pitchFamily="34" charset="-122"/>
              </a:rPr>
              <a:t>read(X)-write(X)</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RW</a:t>
            </a:r>
            <a:r>
              <a:rPr lang="zh-CN" altLang="zh-CN" sz="2000" dirty="0">
                <a:latin typeface="微软雅黑" panose="020B0503020204020204" pitchFamily="34" charset="-122"/>
                <a:ea typeface="微软雅黑" panose="020B0503020204020204" pitchFamily="34" charset="-122"/>
              </a:rPr>
              <a:t>），表示调度中</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先读取了数据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，然后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再写入数据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read(X) </a:t>
            </a:r>
            <a:r>
              <a:rPr lang="zh-CN" altLang="zh-CN" sz="2000" dirty="0">
                <a:latin typeface="微软雅黑" panose="020B0503020204020204" pitchFamily="34" charset="-122"/>
                <a:ea typeface="微软雅黑" panose="020B0503020204020204" pitchFamily="34" charset="-122"/>
              </a:rPr>
              <a:t>和</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write(X)</a:t>
            </a:r>
            <a:r>
              <a:rPr lang="zh-CN" altLang="zh-CN" sz="2000" dirty="0">
                <a:latin typeface="微软雅黑" panose="020B0503020204020204" pitchFamily="34" charset="-122"/>
                <a:ea typeface="微软雅黑" panose="020B0503020204020204" pitchFamily="34" charset="-122"/>
              </a:rPr>
              <a:t>的先后顺序改变可能会改变数据库的结果</a:t>
            </a:r>
            <a:r>
              <a:rPr lang="zh-CN" altLang="en-US" sz="2000" dirty="0">
                <a:latin typeface="微软雅黑" panose="020B0503020204020204" pitchFamily="34" charset="-122"/>
                <a:ea typeface="微软雅黑" panose="020B0503020204020204" pitchFamily="34" charset="-122"/>
              </a:rPr>
              <a:t>（即</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本来不应该读到</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写入的数据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，但是交换后读到</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写入的数据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以图中调度为例：</a:t>
            </a: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：统计银行的总存款</a:t>
            </a:r>
            <a:r>
              <a:rPr lang="zh-CN" altLang="en-US" sz="2000" dirty="0">
                <a:latin typeface="微软雅黑" panose="020B0503020204020204" pitchFamily="34" charset="-122"/>
                <a:ea typeface="微软雅黑" panose="020B0503020204020204" pitchFamily="34" charset="-122"/>
              </a:rPr>
              <a:t>为</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元</a:t>
            </a:r>
            <a:r>
              <a:rPr lang="zh-CN" altLang="zh-CN" sz="2000" dirty="0">
                <a:latin typeface="微软雅黑" panose="020B0503020204020204" pitchFamily="34" charset="-122"/>
                <a:ea typeface="微软雅黑" panose="020B0503020204020204" pitchFamily="34" charset="-122"/>
              </a:rPr>
              <a:t>。</a:t>
            </a:r>
          </a:p>
          <a:p>
            <a:pPr marL="0" indent="0">
              <a:lnSpc>
                <a:spcPct val="120000"/>
              </a:lnSpc>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：加入新储户小张，存款为</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元</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422041" lvl="1" indent="0">
              <a:lnSpc>
                <a:spcPct val="120000"/>
              </a:lnSpc>
              <a:buNone/>
            </a:pPr>
            <a:r>
              <a:rPr lang="zh-CN" altLang="en-US" sz="2000" dirty="0">
                <a:latin typeface="微软雅黑" panose="020B0503020204020204" pitchFamily="34" charset="-122"/>
                <a:ea typeface="微软雅黑" panose="020B0503020204020204" pitchFamily="34" charset="-122"/>
              </a:rPr>
              <a:t>当</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改变先后顺序时，事务</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的统计的银行总存款数会发生变化。</a:t>
            </a: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endParaRPr lang="zh-CN" altLang="zh-CN"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0CE71699-FFB0-FA40-9D23-37FB3E570097}"/>
              </a:ext>
            </a:extLst>
          </p:cNvPr>
          <p:cNvPicPr>
            <a:picLocks noChangeAspect="1"/>
          </p:cNvPicPr>
          <p:nvPr/>
        </p:nvPicPr>
        <p:blipFill rotWithShape="1">
          <a:blip r:embed="rId2"/>
          <a:srcRect b="12924"/>
          <a:stretch/>
        </p:blipFill>
        <p:spPr>
          <a:xfrm>
            <a:off x="2307479" y="4581536"/>
            <a:ext cx="6831457" cy="1729812"/>
          </a:xfrm>
          <a:prstGeom prst="rect">
            <a:avLst/>
          </a:prstGeom>
        </p:spPr>
      </p:pic>
    </p:spTree>
    <p:extLst>
      <p:ext uri="{BB962C8B-B14F-4D97-AF65-F5344CB8AC3E}">
        <p14:creationId xmlns:p14="http://schemas.microsoft.com/office/powerpoint/2010/main" val="1773428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AADE157A-7F13-4BD2-9584-62365D6CD478}"/>
              </a:ext>
            </a:extLst>
          </p:cNvPr>
          <p:cNvSpPr/>
          <p:nvPr/>
        </p:nvSpPr>
        <p:spPr bwMode="auto">
          <a:xfrm>
            <a:off x="444757" y="944217"/>
            <a:ext cx="11631285" cy="5667600"/>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16834" y="944217"/>
            <a:ext cx="11559207" cy="2182206"/>
          </a:xfrm>
        </p:spPr>
        <p:txBody>
          <a:bodyPr/>
          <a:lstStyle/>
          <a:p>
            <a:pPr>
              <a:lnSpc>
                <a:spcPct val="120000"/>
              </a:lnSpc>
            </a:pPr>
            <a:r>
              <a:rPr lang="zh-CN" altLang="zh-CN" sz="2400" b="1" dirty="0">
                <a:solidFill>
                  <a:srgbClr val="6F1787"/>
                </a:solidFill>
                <a:latin typeface="微软雅黑" panose="020B0503020204020204" pitchFamily="34" charset="-122"/>
                <a:ea typeface="微软雅黑" panose="020B0503020204020204" pitchFamily="34" charset="-122"/>
              </a:rPr>
              <a:t>当并发事务处理同一个数据</a:t>
            </a:r>
            <a:r>
              <a:rPr lang="en-US" altLang="zh-CN" sz="2400" b="1" dirty="0">
                <a:solidFill>
                  <a:srgbClr val="6F1787"/>
                </a:solidFill>
                <a:latin typeface="微软雅黑" panose="020B0503020204020204" pitchFamily="34" charset="-122"/>
                <a:ea typeface="微软雅黑" panose="020B0503020204020204" pitchFamily="34" charset="-122"/>
              </a:rPr>
              <a:t>X</a:t>
            </a:r>
            <a:r>
              <a:rPr lang="zh-CN" altLang="zh-CN" sz="2400" b="1" dirty="0">
                <a:solidFill>
                  <a:srgbClr val="6F1787"/>
                </a:solidFill>
                <a:latin typeface="微软雅黑" panose="020B0503020204020204" pitchFamily="34" charset="-122"/>
                <a:ea typeface="微软雅黑" panose="020B0503020204020204" pitchFamily="34" charset="-122"/>
              </a:rPr>
              <a:t>时，可能会发生</a:t>
            </a:r>
            <a:r>
              <a:rPr lang="zh-CN" altLang="en-US" sz="2400" b="1" dirty="0">
                <a:solidFill>
                  <a:srgbClr val="6F1787"/>
                </a:solidFill>
                <a:latin typeface="微软雅黑" panose="020B0503020204020204" pitchFamily="34" charset="-122"/>
                <a:ea typeface="微软雅黑" panose="020B0503020204020204" pitchFamily="34" charset="-122"/>
              </a:rPr>
              <a:t>三种</a:t>
            </a:r>
            <a:r>
              <a:rPr lang="zh-CN" altLang="zh-CN" sz="2400" b="1" dirty="0">
                <a:solidFill>
                  <a:srgbClr val="6F1787"/>
                </a:solidFill>
                <a:latin typeface="微软雅黑" panose="020B0503020204020204" pitchFamily="34" charset="-122"/>
                <a:ea typeface="微软雅黑" panose="020B0503020204020204" pitchFamily="34" charset="-122"/>
              </a:rPr>
              <a:t>冲突：</a:t>
            </a:r>
          </a:p>
          <a:p>
            <a:pPr lvl="1">
              <a:lnSpc>
                <a:spcPct val="12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2</a:t>
            </a:r>
            <a:r>
              <a:rPr lang="zh-CN" altLang="zh-CN" sz="2000" dirty="0">
                <a:latin typeface="微软雅黑" panose="020B0503020204020204" pitchFamily="34" charset="-122"/>
                <a:ea typeface="微软雅黑" panose="020B0503020204020204" pitchFamily="34" charset="-122"/>
              </a:rPr>
              <a:t>）写写冲突（</a:t>
            </a:r>
            <a:r>
              <a:rPr lang="en-US" altLang="zh-CN" sz="2000" dirty="0">
                <a:latin typeface="微软雅黑" panose="020B0503020204020204" pitchFamily="34" charset="-122"/>
                <a:ea typeface="微软雅黑" panose="020B0503020204020204" pitchFamily="34" charset="-122"/>
              </a:rPr>
              <a:t>write(X)-write(X)</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WW</a:t>
            </a:r>
            <a:r>
              <a:rPr lang="zh-CN" altLang="zh-CN" sz="2000" dirty="0">
                <a:latin typeface="微软雅黑" panose="020B0503020204020204" pitchFamily="34" charset="-122"/>
                <a:ea typeface="微软雅黑" panose="020B0503020204020204" pitchFamily="34" charset="-122"/>
              </a:rPr>
              <a:t>），表示调度中</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先写入了数据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，然后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再写入了数据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write(X)</a:t>
            </a:r>
            <a:r>
              <a:rPr lang="zh-CN" altLang="zh-CN" sz="2000" dirty="0">
                <a:latin typeface="微软雅黑" panose="020B0503020204020204" pitchFamily="34" charset="-122"/>
                <a:ea typeface="微软雅黑" panose="020B0503020204020204" pitchFamily="34" charset="-122"/>
              </a:rPr>
              <a:t>和</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write(X)</a:t>
            </a:r>
            <a:r>
              <a:rPr lang="zh-CN" altLang="zh-CN" sz="2000" dirty="0">
                <a:latin typeface="微软雅黑" panose="020B0503020204020204" pitchFamily="34" charset="-122"/>
                <a:ea typeface="微软雅黑" panose="020B0503020204020204" pitchFamily="34" charset="-122"/>
              </a:rPr>
              <a:t>的先后顺序改变会改变数据库的结果</a:t>
            </a:r>
            <a:r>
              <a:rPr lang="zh-CN" altLang="en-US" sz="2000" dirty="0">
                <a:latin typeface="微软雅黑" panose="020B0503020204020204" pitchFamily="34" charset="-122"/>
                <a:ea typeface="微软雅黑" panose="020B0503020204020204" pitchFamily="34" charset="-122"/>
              </a:rPr>
              <a:t>（即本来是</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写入了数据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，但是交换后是</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写入了数据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以图中调度为例：</a:t>
            </a: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小明发工资</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元</a:t>
            </a:r>
            <a:r>
              <a:rPr lang="zh-CN" altLang="zh-CN" sz="2000" dirty="0">
                <a:latin typeface="微软雅黑" panose="020B0503020204020204" pitchFamily="34" charset="-122"/>
                <a:ea typeface="微软雅黑" panose="020B0503020204020204" pitchFamily="34" charset="-122"/>
              </a:rPr>
              <a:t>。</a:t>
            </a:r>
          </a:p>
          <a:p>
            <a:pPr marL="0" indent="0">
              <a:lnSpc>
                <a:spcPct val="120000"/>
              </a:lnSpc>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家长用小明银行卡消费了</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元</a:t>
            </a:r>
            <a:r>
              <a:rPr lang="zh-CN" altLang="zh-CN" sz="2000" dirty="0">
                <a:latin typeface="微软雅黑" panose="020B0503020204020204" pitchFamily="34" charset="-122"/>
                <a:ea typeface="微软雅黑" panose="020B0503020204020204" pitchFamily="34" charset="-122"/>
              </a:rPr>
              <a:t>。</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       当交换</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5</a:t>
            </a:r>
            <a:r>
              <a:rPr lang="zh-CN" altLang="en-US" sz="2000" i="1" baseline="-25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6</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两个操作的写入顺序时，会影响小明的存款结果。</a:t>
            </a:r>
            <a:endParaRPr lang="zh-CN"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9" name="图片 8"/>
          <p:cNvPicPr/>
          <p:nvPr/>
        </p:nvPicPr>
        <p:blipFill>
          <a:blip r:embed="rId2"/>
          <a:stretch>
            <a:fillRect/>
          </a:stretch>
        </p:blipFill>
        <p:spPr>
          <a:xfrm>
            <a:off x="2662020" y="4293703"/>
            <a:ext cx="6491919" cy="2254733"/>
          </a:xfrm>
          <a:prstGeom prst="rect">
            <a:avLst/>
          </a:prstGeom>
          <a:solidFill>
            <a:schemeClr val="bg1"/>
          </a:solidFill>
        </p:spPr>
      </p:pic>
    </p:spTree>
    <p:extLst>
      <p:ext uri="{BB962C8B-B14F-4D97-AF65-F5344CB8AC3E}">
        <p14:creationId xmlns:p14="http://schemas.microsoft.com/office/powerpoint/2010/main" val="1676274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CEBAF98E-2ECE-4BB1-BCC1-9AF4A689CBB6}"/>
              </a:ext>
            </a:extLst>
          </p:cNvPr>
          <p:cNvSpPr/>
          <p:nvPr/>
        </p:nvSpPr>
        <p:spPr bwMode="auto">
          <a:xfrm>
            <a:off x="417443" y="1001864"/>
            <a:ext cx="11549269" cy="5515282"/>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02097" y="926306"/>
            <a:ext cx="11187804" cy="5005387"/>
          </a:xfrm>
        </p:spPr>
        <p:txBody>
          <a:bodyPr/>
          <a:lstStyle/>
          <a:p>
            <a:pPr>
              <a:lnSpc>
                <a:spcPct val="150000"/>
              </a:lnSpc>
            </a:pPr>
            <a:r>
              <a:rPr lang="zh-CN" altLang="zh-CN" sz="2400" b="1" dirty="0">
                <a:solidFill>
                  <a:srgbClr val="6F1787"/>
                </a:solidFill>
                <a:latin typeface="微软雅黑" panose="020B0503020204020204" pitchFamily="34" charset="-122"/>
                <a:ea typeface="微软雅黑" panose="020B0503020204020204" pitchFamily="34" charset="-122"/>
              </a:rPr>
              <a:t>当并发事务处理同一个数据</a:t>
            </a:r>
            <a:r>
              <a:rPr lang="en-US" altLang="zh-CN" sz="2400" b="1" dirty="0">
                <a:solidFill>
                  <a:srgbClr val="6F1787"/>
                </a:solidFill>
                <a:latin typeface="微软雅黑" panose="020B0503020204020204" pitchFamily="34" charset="-122"/>
                <a:ea typeface="微软雅黑" panose="020B0503020204020204" pitchFamily="34" charset="-122"/>
              </a:rPr>
              <a:t>X</a:t>
            </a:r>
            <a:r>
              <a:rPr lang="zh-CN" altLang="zh-CN" sz="2400" b="1" dirty="0">
                <a:solidFill>
                  <a:srgbClr val="6F1787"/>
                </a:solidFill>
                <a:latin typeface="微软雅黑" panose="020B0503020204020204" pitchFamily="34" charset="-122"/>
                <a:ea typeface="微软雅黑" panose="020B0503020204020204" pitchFamily="34" charset="-122"/>
              </a:rPr>
              <a:t>时，可能会发生</a:t>
            </a:r>
            <a:r>
              <a:rPr lang="zh-CN" altLang="en-US" sz="2400" b="1" dirty="0">
                <a:solidFill>
                  <a:srgbClr val="6F1787"/>
                </a:solidFill>
                <a:latin typeface="微软雅黑" panose="020B0503020204020204" pitchFamily="34" charset="-122"/>
                <a:ea typeface="微软雅黑" panose="020B0503020204020204" pitchFamily="34" charset="-122"/>
              </a:rPr>
              <a:t>三种</a:t>
            </a:r>
            <a:r>
              <a:rPr lang="zh-CN" altLang="zh-CN" sz="2400" b="1" dirty="0">
                <a:solidFill>
                  <a:srgbClr val="6F1787"/>
                </a:solidFill>
                <a:latin typeface="微软雅黑" panose="020B0503020204020204" pitchFamily="34" charset="-122"/>
                <a:ea typeface="微软雅黑" panose="020B0503020204020204" pitchFamily="34" charset="-122"/>
              </a:rPr>
              <a:t>冲突：</a:t>
            </a:r>
          </a:p>
          <a:p>
            <a:pPr lvl="1">
              <a:lnSpc>
                <a:spcPct val="150000"/>
              </a:lnSpc>
            </a:pP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3</a:t>
            </a:r>
            <a:r>
              <a:rPr lang="zh-CN" altLang="zh-CN" sz="2000" dirty="0">
                <a:latin typeface="微软雅黑" panose="020B0503020204020204" pitchFamily="34" charset="-122"/>
                <a:ea typeface="微软雅黑" panose="020B0503020204020204" pitchFamily="34" charset="-122"/>
              </a:rPr>
              <a:t>）写读冲突（</a:t>
            </a:r>
            <a:r>
              <a:rPr lang="en-US" altLang="zh-CN" sz="2000" dirty="0">
                <a:latin typeface="微软雅黑" panose="020B0503020204020204" pitchFamily="34" charset="-122"/>
                <a:ea typeface="微软雅黑" panose="020B0503020204020204" pitchFamily="34" charset="-122"/>
              </a:rPr>
              <a:t>write(X)-read(X)</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WR</a:t>
            </a:r>
            <a:r>
              <a:rPr lang="zh-CN" altLang="zh-CN" sz="2000" dirty="0">
                <a:latin typeface="微软雅黑" panose="020B0503020204020204" pitchFamily="34" charset="-122"/>
                <a:ea typeface="微软雅黑" panose="020B0503020204020204" pitchFamily="34" charset="-122"/>
              </a:rPr>
              <a:t>），表示调度中</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zh-CN" sz="2000" dirty="0">
                <a:latin typeface="微软雅黑" panose="020B0503020204020204" pitchFamily="34" charset="-122"/>
                <a:ea typeface="微软雅黑" panose="020B0503020204020204" pitchFamily="34" charset="-122"/>
              </a:rPr>
              <a:t>先写入了数据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再读取数据</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 write(X)</a:t>
            </a:r>
            <a:r>
              <a:rPr lang="zh-CN" altLang="zh-CN" sz="2000" dirty="0">
                <a:latin typeface="微软雅黑" panose="020B0503020204020204" pitchFamily="34" charset="-122"/>
                <a:ea typeface="微软雅黑" panose="020B0503020204020204" pitchFamily="34" charset="-122"/>
              </a:rPr>
              <a:t>和</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a:t>
            </a:r>
            <a:r>
              <a:rPr lang="en-US" altLang="zh-CN" sz="2000" dirty="0">
                <a:latin typeface="微软雅黑" panose="020B0503020204020204" pitchFamily="34" charset="-122"/>
                <a:ea typeface="微软雅黑" panose="020B0503020204020204" pitchFamily="34" charset="-122"/>
              </a:rPr>
              <a:t>read(X)</a:t>
            </a:r>
            <a:r>
              <a:rPr lang="zh-CN" altLang="zh-CN" sz="2000" dirty="0">
                <a:latin typeface="微软雅黑" panose="020B0503020204020204" pitchFamily="34" charset="-122"/>
                <a:ea typeface="微软雅黑" panose="020B0503020204020204" pitchFamily="34" charset="-122"/>
              </a:rPr>
              <a:t>的先后顺序改变会影响数据库的结果</a:t>
            </a:r>
            <a:r>
              <a:rPr lang="zh-CN" altLang="en-US" sz="2000" dirty="0">
                <a:latin typeface="微软雅黑" panose="020B0503020204020204" pitchFamily="34" charset="-122"/>
                <a:ea typeface="微软雅黑" panose="020B0503020204020204" pitchFamily="34" charset="-122"/>
              </a:rPr>
              <a:t>（即</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本来应该读到</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写入的数据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，但是交换后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2</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不能读到了</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1</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写入的数据</a:t>
            </a:r>
            <a:r>
              <a:rPr lang="en-US" altLang="zh-CN" sz="2000" dirty="0">
                <a:latin typeface="微软雅黑" panose="020B0503020204020204" pitchFamily="34" charset="-122"/>
                <a:ea typeface="微软雅黑" panose="020B0503020204020204" pitchFamily="34" charset="-122"/>
              </a:rPr>
              <a:t>X</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以图中调度为例：</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：小明给账户存款</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a:t>
            </a: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：朋友查询小明存款。</a:t>
            </a:r>
          </a:p>
          <a:p>
            <a:pPr marL="422041" lvl="1" indent="0">
              <a:lnSpc>
                <a:spcPct val="150000"/>
              </a:lnSpc>
              <a:buNone/>
            </a:pPr>
            <a:r>
              <a:rPr lang="zh-CN" altLang="zh-CN" sz="2000" dirty="0">
                <a:latin typeface="微软雅黑" panose="020B0503020204020204" pitchFamily="34" charset="-122"/>
                <a:ea typeface="微软雅黑" panose="020B0503020204020204" pitchFamily="34" charset="-122"/>
              </a:rPr>
              <a:t>时刻</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3</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将小明的余额更新为</a:t>
            </a:r>
            <a:r>
              <a:rPr lang="en-US" altLang="zh-CN" sz="2000" dirty="0">
                <a:latin typeface="微软雅黑" panose="020B0503020204020204" pitchFamily="34" charset="-122"/>
                <a:ea typeface="微软雅黑" panose="020B0503020204020204" pitchFamily="34" charset="-122"/>
              </a:rPr>
              <a:t>200</a:t>
            </a:r>
            <a:r>
              <a:rPr lang="zh-CN" altLang="zh-CN" sz="2000" dirty="0">
                <a:latin typeface="微软雅黑" panose="020B0503020204020204" pitchFamily="34" charset="-122"/>
                <a:ea typeface="微软雅黑" panose="020B0503020204020204" pitchFamily="34" charset="-122"/>
              </a:rPr>
              <a:t>元</a:t>
            </a:r>
            <a:br>
              <a:rPr lang="en-US" altLang="zh-CN" sz="2000" dirty="0">
                <a:latin typeface="微软雅黑" panose="020B0503020204020204" pitchFamily="34" charset="-122"/>
                <a:ea typeface="微软雅黑" panose="020B0503020204020204" pitchFamily="34" charset="-122"/>
              </a:rPr>
            </a:br>
            <a:r>
              <a:rPr lang="zh-CN" altLang="zh-CN" sz="2000" dirty="0">
                <a:latin typeface="微软雅黑" panose="020B0503020204020204" pitchFamily="34" charset="-122"/>
                <a:ea typeface="微软雅黑" panose="020B0503020204020204" pitchFamily="34" charset="-122"/>
              </a:rPr>
              <a:t>时刻</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4</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事务</a:t>
            </a:r>
            <a:r>
              <a:rPr lang="en-US" altLang="zh-CN" sz="2000" dirty="0">
                <a:latin typeface="微软雅黑" panose="020B0503020204020204" pitchFamily="34" charset="-122"/>
                <a:ea typeface="微软雅黑" panose="020B0503020204020204" pitchFamily="34" charset="-122"/>
              </a:rPr>
              <a:t>B</a:t>
            </a:r>
            <a:r>
              <a:rPr lang="zh-CN" altLang="zh-CN" sz="2000" dirty="0">
                <a:latin typeface="微软雅黑" panose="020B0503020204020204" pitchFamily="34" charset="-122"/>
                <a:ea typeface="微软雅黑" panose="020B0503020204020204" pitchFamily="34" charset="-122"/>
              </a:rPr>
              <a:t>读取</a:t>
            </a:r>
            <a:r>
              <a:rPr lang="zh-CN" altLang="en-US" sz="2000" dirty="0">
                <a:latin typeface="微软雅黑" panose="020B0503020204020204" pitchFamily="34" charset="-122"/>
                <a:ea typeface="微软雅黑" panose="020B0503020204020204" pitchFamily="34" charset="-122"/>
              </a:rPr>
              <a:t>了小明的存款</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当</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4</a:t>
            </a:r>
            <a:r>
              <a:rPr lang="zh-CN" altLang="en-US" sz="2000" i="1" baseline="-25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的操作交换时，事务</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读取到的结果会发生改变。</a:t>
            </a:r>
            <a:endParaRPr lang="zh-CN" altLang="zh-CN" sz="2000" dirty="0">
              <a:latin typeface="微软雅黑" panose="020B0503020204020204" pitchFamily="34" charset="-122"/>
              <a:ea typeface="微软雅黑" panose="020B0503020204020204" pitchFamily="34" charset="-122"/>
            </a:endParaRPr>
          </a:p>
          <a:p>
            <a:pPr marL="0" indent="0">
              <a:buNone/>
            </a:pPr>
            <a:endParaRPr lang="zh-CN" altLang="zh-CN"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descr="C:\Users\Filene\AppData\Local\Temp\WeChat Files\8aded44d9513e4697be4e25b4d4f537.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2077" y="3322401"/>
            <a:ext cx="5497824" cy="2059977"/>
          </a:xfrm>
          <a:prstGeom prst="rect">
            <a:avLst/>
          </a:prstGeom>
          <a:solidFill>
            <a:schemeClr val="bg1"/>
          </a:solidFill>
          <a:ln>
            <a:noFill/>
          </a:ln>
        </p:spPr>
      </p:pic>
    </p:spTree>
    <p:extLst>
      <p:ext uri="{BB962C8B-B14F-4D97-AF65-F5344CB8AC3E}">
        <p14:creationId xmlns:p14="http://schemas.microsoft.com/office/powerpoint/2010/main" val="118803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F3BD207D-3656-4829-824C-A0E377900A41}"/>
              </a:ext>
            </a:extLst>
          </p:cNvPr>
          <p:cNvSpPr/>
          <p:nvPr/>
        </p:nvSpPr>
        <p:spPr bwMode="auto">
          <a:xfrm>
            <a:off x="200823" y="1312282"/>
            <a:ext cx="11855342" cy="4740648"/>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33</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27991" y="1544882"/>
            <a:ext cx="5351361" cy="2916782"/>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冲突可串行化调度验证的原则：</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当并发的两个事务之间不存在冲突时，可以很容易的</a:t>
            </a:r>
            <a:r>
              <a:rPr lang="zh-CN" altLang="zh-CN" sz="2000" dirty="0">
                <a:solidFill>
                  <a:srgbClr val="0432FF"/>
                </a:solidFill>
                <a:latin typeface="微软雅黑" panose="020B0503020204020204" pitchFamily="34" charset="-122"/>
                <a:ea typeface="微软雅黑" panose="020B0503020204020204" pitchFamily="34" charset="-122"/>
              </a:rPr>
              <a:t>通过交换操作将当前调度</a:t>
            </a:r>
            <a:r>
              <a:rPr lang="en-US" altLang="zh-CN" sz="2000" i="1" dirty="0">
                <a:solidFill>
                  <a:srgbClr val="0432FF"/>
                </a:solidFill>
                <a:latin typeface="微软雅黑" panose="020B0503020204020204" pitchFamily="34" charset="-122"/>
                <a:ea typeface="微软雅黑" panose="020B0503020204020204" pitchFamily="34" charset="-122"/>
              </a:rPr>
              <a:t>S’</a:t>
            </a:r>
            <a:r>
              <a:rPr lang="zh-CN" altLang="zh-CN" sz="2000" dirty="0">
                <a:solidFill>
                  <a:srgbClr val="0432FF"/>
                </a:solidFill>
                <a:latin typeface="微软雅黑" panose="020B0503020204020204" pitchFamily="34" charset="-122"/>
                <a:ea typeface="微软雅黑" panose="020B0503020204020204" pitchFamily="34" charset="-122"/>
              </a:rPr>
              <a:t>转化成等价的串行调度</a:t>
            </a:r>
            <a:r>
              <a:rPr lang="zh-CN" altLang="zh-CN" sz="2000" dirty="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对于存在冲突的并发事务调度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在保证冲突操作的次序不变的前提下，</a:t>
            </a:r>
            <a:r>
              <a:rPr lang="zh-CN" altLang="zh-CN" sz="2000" dirty="0">
                <a:latin typeface="微软雅黑" panose="020B0503020204020204" pitchFamily="34" charset="-122"/>
                <a:ea typeface="微软雅黑" panose="020B0503020204020204" pitchFamily="34" charset="-122"/>
              </a:rPr>
              <a:t>通过</a:t>
            </a:r>
            <a:r>
              <a:rPr lang="zh-CN" altLang="zh-CN" sz="2000" dirty="0">
                <a:solidFill>
                  <a:srgbClr val="3B20FF"/>
                </a:solidFill>
                <a:latin typeface="微软雅黑" panose="020B0503020204020204" pitchFamily="34" charset="-122"/>
                <a:ea typeface="微软雅黑" panose="020B0503020204020204" pitchFamily="34" charset="-122"/>
              </a:rPr>
              <a:t>仅交换不冲突</a:t>
            </a:r>
            <a:r>
              <a:rPr lang="zh-CN" altLang="zh-CN" sz="2000" dirty="0">
                <a:latin typeface="微软雅黑" panose="020B0503020204020204" pitchFamily="34" charset="-122"/>
                <a:ea typeface="微软雅黑" panose="020B0503020204020204" pitchFamily="34" charset="-122"/>
              </a:rPr>
              <a:t>的操作而转化为等价的串行调度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时，称调度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和调度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冲突等价，调度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为冲突可串行化调度</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D5C7F1D7-0470-E541-9AAE-7B3D477989BD}"/>
              </a:ext>
            </a:extLst>
          </p:cNvPr>
          <p:cNvPicPr>
            <a:picLocks noChangeAspect="1"/>
          </p:cNvPicPr>
          <p:nvPr/>
        </p:nvPicPr>
        <p:blipFill>
          <a:blip r:embed="rId2"/>
          <a:stretch>
            <a:fillRect/>
          </a:stretch>
        </p:blipFill>
        <p:spPr>
          <a:xfrm>
            <a:off x="5900668" y="2062721"/>
            <a:ext cx="6090510" cy="3373983"/>
          </a:xfrm>
          <a:prstGeom prst="rect">
            <a:avLst/>
          </a:prstGeom>
        </p:spPr>
      </p:pic>
    </p:spTree>
    <p:extLst>
      <p:ext uri="{BB962C8B-B14F-4D97-AF65-F5344CB8AC3E}">
        <p14:creationId xmlns:p14="http://schemas.microsoft.com/office/powerpoint/2010/main" val="35449906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2E521EE5-2E08-4F7B-B279-50D6AC195E71}"/>
              </a:ext>
            </a:extLst>
          </p:cNvPr>
          <p:cNvSpPr/>
          <p:nvPr/>
        </p:nvSpPr>
        <p:spPr bwMode="auto">
          <a:xfrm>
            <a:off x="407504" y="1195402"/>
            <a:ext cx="11688418" cy="5321744"/>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479881" y="1087890"/>
            <a:ext cx="11476893" cy="3083047"/>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冲突可串行化调度验证的原则：</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当并发的两个事务之间不存在冲突时，可以很容易的通过交换操作将当前调度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转化成等价的串行调度。</a:t>
            </a: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对于存在冲突的调度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，可以通过仅交换不冲突的操作而转化为等价的串行调度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时，称调度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和调度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冲突等价，调度</a:t>
            </a:r>
            <a:r>
              <a:rPr lang="en-US" altLang="zh-CN" sz="2000" i="1" dirty="0">
                <a:latin typeface="微软雅黑" panose="020B0503020204020204" pitchFamily="34" charset="-122"/>
                <a:ea typeface="微软雅黑" panose="020B0503020204020204" pitchFamily="34" charset="-122"/>
              </a:rPr>
              <a:t>S’</a:t>
            </a:r>
            <a:r>
              <a:rPr lang="zh-CN" altLang="zh-CN" sz="2000" dirty="0">
                <a:latin typeface="微软雅黑" panose="020B0503020204020204" pitchFamily="34" charset="-122"/>
                <a:ea typeface="微软雅黑" panose="020B0503020204020204" pitchFamily="34" charset="-122"/>
              </a:rPr>
              <a:t>为冲突可串行化调度</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结论：</a:t>
            </a:r>
            <a:r>
              <a:rPr lang="zh-CN" altLang="zh-CN" sz="2400" b="1" dirty="0">
                <a:solidFill>
                  <a:srgbClr val="6F1787"/>
                </a:solidFill>
                <a:latin typeface="微软雅黑" panose="020B0503020204020204" pitchFamily="34" charset="-122"/>
                <a:ea typeface="微软雅黑" panose="020B0503020204020204" pitchFamily="34" charset="-122"/>
              </a:rPr>
              <a:t>调度</a:t>
            </a:r>
            <a:r>
              <a:rPr lang="en-US" altLang="zh-CN" sz="2400" b="1" i="1" dirty="0">
                <a:solidFill>
                  <a:srgbClr val="6F1787"/>
                </a:solidFill>
                <a:latin typeface="微软雅黑" panose="020B0503020204020204" pitchFamily="34" charset="-122"/>
                <a:ea typeface="微软雅黑" panose="020B0503020204020204" pitchFamily="34" charset="-122"/>
              </a:rPr>
              <a:t>S’</a:t>
            </a:r>
            <a:r>
              <a:rPr lang="zh-CN" altLang="zh-CN" sz="2400" b="1" dirty="0">
                <a:solidFill>
                  <a:srgbClr val="6F1787"/>
                </a:solidFill>
                <a:latin typeface="微软雅黑" panose="020B0503020204020204" pitchFamily="34" charset="-122"/>
                <a:ea typeface="微软雅黑" panose="020B0503020204020204" pitchFamily="34" charset="-122"/>
              </a:rPr>
              <a:t>中</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i</a:t>
            </a:r>
            <a:r>
              <a:rPr lang="zh-CN" altLang="zh-CN" sz="2400" b="1" baseline="-25000" dirty="0">
                <a:solidFill>
                  <a:srgbClr val="6F1787"/>
                </a:solidFill>
                <a:latin typeface="微软雅黑" panose="020B0503020204020204" pitchFamily="34" charset="-122"/>
                <a:ea typeface="微软雅黑" panose="020B0503020204020204" pitchFamily="34" charset="-122"/>
              </a:rPr>
              <a:t>，</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j</a:t>
            </a:r>
            <a:r>
              <a:rPr lang="en-US" altLang="zh-CN" sz="2400" b="1" i="1" baseline="-25000" dirty="0">
                <a:solidFill>
                  <a:srgbClr val="6F1787"/>
                </a:solidFill>
                <a:latin typeface="微软雅黑" panose="020B0503020204020204" pitchFamily="34" charset="-122"/>
                <a:ea typeface="微软雅黑" panose="020B0503020204020204" pitchFamily="34" charset="-122"/>
              </a:rPr>
              <a:t> </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的某两个操作存在冲突（比如读写</a:t>
            </a:r>
            <a:r>
              <a:rPr lang="zh-CN" altLang="en-US" sz="2400" b="1" dirty="0">
                <a:solidFill>
                  <a:srgbClr val="6F1787"/>
                </a:solidFill>
                <a:latin typeface="微软雅黑" panose="020B0503020204020204" pitchFamily="34" charset="-122"/>
                <a:ea typeface="微软雅黑" panose="020B0503020204020204" pitchFamily="34" charset="-122"/>
              </a:rPr>
              <a:t>、写写</a:t>
            </a:r>
            <a:r>
              <a:rPr lang="zh-CN" altLang="zh-CN" sz="2400" b="1" dirty="0">
                <a:solidFill>
                  <a:srgbClr val="6F1787"/>
                </a:solidFill>
                <a:latin typeface="微软雅黑" panose="020B0503020204020204" pitchFamily="34" charset="-122"/>
                <a:ea typeface="微软雅黑" panose="020B0503020204020204" pitchFamily="34" charset="-122"/>
              </a:rPr>
              <a:t>冲突），</a:t>
            </a:r>
            <a:r>
              <a:rPr lang="zh-CN" altLang="zh-CN" sz="2400" b="1" dirty="0">
                <a:solidFill>
                  <a:srgbClr val="3B20FF"/>
                </a:solidFill>
                <a:latin typeface="微软雅黑" panose="020B0503020204020204" pitchFamily="34" charset="-122"/>
                <a:ea typeface="微软雅黑" panose="020B0503020204020204" pitchFamily="34" charset="-122"/>
              </a:rPr>
              <a:t>且</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i</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的冲突操作在</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j</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冲突操作之前</a:t>
            </a:r>
            <a:r>
              <a:rPr lang="zh-CN" altLang="en-US" sz="2400" b="1" dirty="0">
                <a:solidFill>
                  <a:srgbClr val="3B20FF"/>
                </a:solidFill>
                <a:latin typeface="微软雅黑" panose="020B0503020204020204" pitchFamily="34" charset="-122"/>
                <a:ea typeface="微软雅黑" panose="020B0503020204020204" pitchFamily="34" charset="-122"/>
              </a:rPr>
              <a:t>时</a:t>
            </a:r>
            <a:r>
              <a:rPr lang="zh-CN" altLang="en-US" sz="2400" b="1" dirty="0">
                <a:solidFill>
                  <a:srgbClr val="6F1787"/>
                </a:solidFill>
                <a:latin typeface="微软雅黑" panose="020B0503020204020204" pitchFamily="34" charset="-122"/>
                <a:ea typeface="微软雅黑" panose="020B0503020204020204" pitchFamily="34" charset="-122"/>
              </a:rPr>
              <a:t>。</a:t>
            </a:r>
            <a:r>
              <a:rPr lang="zh-CN" altLang="zh-CN" sz="2400" b="1" dirty="0">
                <a:solidFill>
                  <a:srgbClr val="6F1787"/>
                </a:solidFill>
                <a:latin typeface="微软雅黑" panose="020B0503020204020204" pitchFamily="34" charset="-122"/>
                <a:ea typeface="微软雅黑" panose="020B0503020204020204" pitchFamily="34" charset="-122"/>
              </a:rPr>
              <a:t>若调度</a:t>
            </a:r>
            <a:r>
              <a:rPr lang="en-US" altLang="zh-CN" sz="2400" b="1" i="1" dirty="0">
                <a:solidFill>
                  <a:srgbClr val="6F1787"/>
                </a:solidFill>
                <a:latin typeface="微软雅黑" panose="020B0503020204020204" pitchFamily="34" charset="-122"/>
                <a:ea typeface="微软雅黑" panose="020B0503020204020204" pitchFamily="34" charset="-122"/>
              </a:rPr>
              <a:t>S’</a:t>
            </a:r>
            <a:r>
              <a:rPr lang="zh-CN" altLang="zh-CN" sz="2400" b="1" dirty="0">
                <a:solidFill>
                  <a:srgbClr val="6F1787"/>
                </a:solidFill>
                <a:latin typeface="微软雅黑" panose="020B0503020204020204" pitchFamily="34" charset="-122"/>
                <a:ea typeface="微软雅黑" panose="020B0503020204020204" pitchFamily="34" charset="-122"/>
              </a:rPr>
              <a:t>存在冲突等价的串行调度</a:t>
            </a:r>
            <a:r>
              <a:rPr lang="en-US" altLang="zh-CN" sz="2400" b="1" i="1" dirty="0">
                <a:solidFill>
                  <a:srgbClr val="6F1787"/>
                </a:solidFill>
                <a:latin typeface="微软雅黑" panose="020B0503020204020204" pitchFamily="34" charset="-122"/>
                <a:ea typeface="微软雅黑" panose="020B0503020204020204" pitchFamily="34" charset="-122"/>
              </a:rPr>
              <a:t>S</a:t>
            </a:r>
            <a:r>
              <a:rPr lang="zh-CN" altLang="en-US" sz="2400" b="1" i="1" dirty="0">
                <a:solidFill>
                  <a:srgbClr val="6F1787"/>
                </a:solidFill>
                <a:latin typeface="微软雅黑" panose="020B0503020204020204" pitchFamily="34" charset="-122"/>
                <a:ea typeface="微软雅黑" panose="020B0503020204020204" pitchFamily="34" charset="-122"/>
              </a:rPr>
              <a:t>，</a:t>
            </a:r>
            <a:r>
              <a:rPr lang="zh-CN" altLang="zh-CN" sz="2400" b="1" dirty="0">
                <a:solidFill>
                  <a:srgbClr val="6F1787"/>
                </a:solidFill>
                <a:latin typeface="微软雅黑" panose="020B0503020204020204" pitchFamily="34" charset="-122"/>
                <a:ea typeface="微软雅黑" panose="020B0503020204020204" pitchFamily="34" charset="-122"/>
              </a:rPr>
              <a:t>则</a:t>
            </a:r>
            <a:r>
              <a:rPr lang="zh-CN" altLang="en-US" sz="2400" b="1" dirty="0">
                <a:solidFill>
                  <a:srgbClr val="6F1787"/>
                </a:solidFill>
                <a:latin typeface="微软雅黑" panose="020B0503020204020204" pitchFamily="34" charset="-122"/>
                <a:ea typeface="微软雅黑" panose="020B0503020204020204" pitchFamily="34" charset="-122"/>
              </a:rPr>
              <a:t>在</a:t>
            </a:r>
            <a:r>
              <a:rPr lang="zh-CN" altLang="zh-CN" sz="2400" b="1" dirty="0">
                <a:solidFill>
                  <a:srgbClr val="6F1787"/>
                </a:solidFill>
                <a:latin typeface="微软雅黑" panose="020B0503020204020204" pitchFamily="34" charset="-122"/>
                <a:ea typeface="微软雅黑" panose="020B0503020204020204" pitchFamily="34" charset="-122"/>
              </a:rPr>
              <a:t>串行调度</a:t>
            </a:r>
            <a:r>
              <a:rPr lang="en-US" altLang="zh-CN" sz="2400" b="1" i="1" dirty="0">
                <a:solidFill>
                  <a:srgbClr val="3B20FF"/>
                </a:solidFill>
                <a:latin typeface="微软雅黑" panose="020B0503020204020204" pitchFamily="34" charset="-122"/>
                <a:ea typeface="微软雅黑" panose="020B0503020204020204" pitchFamily="34" charset="-122"/>
              </a:rPr>
              <a:t>S</a:t>
            </a:r>
            <a:r>
              <a:rPr lang="zh-CN" altLang="en-US" sz="2400" b="1" i="1"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中</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i</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一定在</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j</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之</a:t>
            </a:r>
            <a:r>
              <a:rPr lang="zh-CN" altLang="en-US" sz="2400" b="1" dirty="0">
                <a:solidFill>
                  <a:srgbClr val="3B20FF"/>
                </a:solidFill>
                <a:latin typeface="微软雅黑" panose="020B0503020204020204" pitchFamily="34" charset="-122"/>
                <a:ea typeface="微软雅黑" panose="020B0503020204020204" pitchFamily="34" charset="-122"/>
              </a:rPr>
              <a:t>前</a:t>
            </a:r>
            <a:r>
              <a:rPr lang="zh-CN" altLang="zh-CN" sz="2400" b="1" dirty="0">
                <a:solidFill>
                  <a:srgbClr val="6F1787"/>
                </a:solidFill>
                <a:latin typeface="微软雅黑" panose="020B0503020204020204" pitchFamily="34" charset="-122"/>
                <a:ea typeface="微软雅黑" panose="020B0503020204020204" pitchFamily="34" charset="-122"/>
              </a:rPr>
              <a:t>。</a:t>
            </a:r>
            <a:r>
              <a:rPr lang="zh-CN" altLang="zh-CN" sz="2400" b="1" dirty="0">
                <a:latin typeface="微软雅黑" panose="020B0503020204020204" pitchFamily="34" charset="-122"/>
                <a:ea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根据冲突和冲突等价的定义，一旦操作发生冲突，则不可对其进行交换，因此无法交换</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zh-CN"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zh-CN" sz="2000" dirty="0">
                <a:latin typeface="微软雅黑" panose="020B0503020204020204" pitchFamily="34" charset="-122"/>
                <a:ea typeface="微软雅黑" panose="020B0503020204020204" pitchFamily="34" charset="-122"/>
              </a:rPr>
              <a:t>的冲突操作，</a:t>
            </a:r>
            <a:r>
              <a:rPr lang="zh-CN" altLang="en-US" sz="2000" dirty="0">
                <a:latin typeface="微软雅黑" panose="020B0503020204020204" pitchFamily="34" charset="-122"/>
                <a:ea typeface="微软雅黑" panose="020B0503020204020204" pitchFamily="34" charset="-122"/>
              </a:rPr>
              <a:t>因此调度保序。</a:t>
            </a:r>
            <a:endParaRPr lang="zh-CN" altLang="zh-CN" sz="2000" dirty="0">
              <a:latin typeface="微软雅黑" panose="020B0503020204020204" pitchFamily="34" charset="-122"/>
              <a:ea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3715477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9C424587-C26B-4443-B3B9-B56E2EFB49EC}"/>
              </a:ext>
            </a:extLst>
          </p:cNvPr>
          <p:cNvSpPr/>
          <p:nvPr/>
        </p:nvSpPr>
        <p:spPr bwMode="auto">
          <a:xfrm>
            <a:off x="178904" y="1079268"/>
            <a:ext cx="11814947" cy="4993286"/>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35</a:t>
            </a:fld>
            <a:endParaRPr lang="zh-CN" altLang="en-US"/>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98149" y="1130024"/>
            <a:ext cx="11095699" cy="2018756"/>
          </a:xfrm>
        </p:spPr>
        <p:txBody>
          <a:bodyPr/>
          <a:lstStyle/>
          <a:p>
            <a:pPr>
              <a:lnSpc>
                <a:spcPct val="120000"/>
              </a:lnSpc>
            </a:pPr>
            <a:r>
              <a:rPr lang="zh-CN" altLang="en-US" sz="2400" b="1" dirty="0">
                <a:solidFill>
                  <a:srgbClr val="6F1787"/>
                </a:solidFill>
                <a:latin typeface="微软雅黑" panose="020B0503020204020204" pitchFamily="34" charset="-122"/>
                <a:ea typeface="微软雅黑" panose="020B0503020204020204" pitchFamily="34" charset="-122"/>
              </a:rPr>
              <a:t>优先图：利用冲突关系，可以将并发的事务构建成一个图来验证事务的并发调度</a:t>
            </a:r>
            <a:r>
              <a:rPr lang="fr-FR" altLang="zh-CN" sz="2400" b="1" dirty="0">
                <a:solidFill>
                  <a:srgbClr val="6F1787"/>
                </a:solidFill>
                <a:latin typeface="微软雅黑" panose="020B0503020204020204" pitchFamily="34" charset="-122"/>
                <a:ea typeface="微软雅黑" panose="020B0503020204020204" pitchFamily="34" charset="-122"/>
              </a:rPr>
              <a:t>S’</a:t>
            </a:r>
            <a:r>
              <a:rPr lang="zh-CN" altLang="en-US" sz="2400" b="1" dirty="0">
                <a:solidFill>
                  <a:srgbClr val="6F1787"/>
                </a:solidFill>
                <a:latin typeface="微软雅黑" panose="020B0503020204020204" pitchFamily="34" charset="-122"/>
                <a:ea typeface="微软雅黑" panose="020B0503020204020204" pitchFamily="34" charset="-122"/>
              </a:rPr>
              <a:t>是否是冲突可串行化调度。</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20000"/>
              </a:lnSpc>
            </a:pPr>
            <a:r>
              <a:rPr lang="zh-CN" altLang="zh-CN" sz="2000" dirty="0">
                <a:latin typeface="微软雅黑" panose="020B0503020204020204" pitchFamily="34" charset="-122"/>
                <a:ea typeface="微软雅黑" panose="020B0503020204020204" pitchFamily="34" charset="-122"/>
              </a:rPr>
              <a:t>若</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与事务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存在冲突（读写冲突</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写写冲突</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写读冲突），且</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的冲突操作在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冲突操作之前，则</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连一条有向边（</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zh-CN"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zh-CN" altLang="en-US" sz="2400" b="1" dirty="0">
                <a:solidFill>
                  <a:srgbClr val="6F1787"/>
                </a:solidFill>
                <a:latin typeface="微软雅黑" panose="020B0503020204020204" pitchFamily="34" charset="-122"/>
                <a:ea typeface="微软雅黑" panose="020B0503020204020204" pitchFamily="34" charset="-122"/>
              </a:rPr>
              <a:t>冲突可串行化的充分必要条件：</a:t>
            </a:r>
            <a:r>
              <a:rPr kumimoji="1" lang="zh-CN" altLang="en-US" sz="2400" b="1" dirty="0">
                <a:solidFill>
                  <a:srgbClr val="6F1787"/>
                </a:solidFill>
                <a:latin typeface="微软雅黑" panose="020B0503020204020204" pitchFamily="34" charset="-122"/>
                <a:ea typeface="微软雅黑" panose="020B0503020204020204" pitchFamily="34" charset="-122"/>
              </a:rPr>
              <a:t>优先图无环</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6A8FF146-F1B1-F644-881A-CDA439EBB720}"/>
              </a:ext>
            </a:extLst>
          </p:cNvPr>
          <p:cNvPicPr>
            <a:picLocks noChangeAspect="1"/>
          </p:cNvPicPr>
          <p:nvPr/>
        </p:nvPicPr>
        <p:blipFill>
          <a:blip r:embed="rId2"/>
          <a:stretch>
            <a:fillRect/>
          </a:stretch>
        </p:blipFill>
        <p:spPr>
          <a:xfrm>
            <a:off x="4850762" y="3969241"/>
            <a:ext cx="6875030" cy="1709808"/>
          </a:xfrm>
          <a:prstGeom prst="rect">
            <a:avLst/>
          </a:prstGeom>
        </p:spPr>
      </p:pic>
      <p:pic>
        <p:nvPicPr>
          <p:cNvPr id="8" name="图片 7">
            <a:extLst>
              <a:ext uri="{FF2B5EF4-FFF2-40B4-BE49-F238E27FC236}">
                <a16:creationId xmlns:a16="http://schemas.microsoft.com/office/drawing/2014/main" id="{6EF5E3EE-C288-4E43-B5F9-8DEA7A595002}"/>
              </a:ext>
            </a:extLst>
          </p:cNvPr>
          <p:cNvPicPr>
            <a:picLocks noChangeAspect="1"/>
          </p:cNvPicPr>
          <p:nvPr/>
        </p:nvPicPr>
        <p:blipFill>
          <a:blip r:embed="rId3"/>
          <a:stretch>
            <a:fillRect/>
          </a:stretch>
        </p:blipFill>
        <p:spPr>
          <a:xfrm>
            <a:off x="475091" y="3525672"/>
            <a:ext cx="2145087" cy="2597638"/>
          </a:xfrm>
          <a:prstGeom prst="rect">
            <a:avLst/>
          </a:prstGeom>
        </p:spPr>
      </p:pic>
      <p:pic>
        <p:nvPicPr>
          <p:cNvPr id="10" name="图片 9">
            <a:extLst>
              <a:ext uri="{FF2B5EF4-FFF2-40B4-BE49-F238E27FC236}">
                <a16:creationId xmlns:a16="http://schemas.microsoft.com/office/drawing/2014/main" id="{0A7011F1-1C7F-4947-B1C6-ABFCB133FED7}"/>
              </a:ext>
            </a:extLst>
          </p:cNvPr>
          <p:cNvPicPr>
            <a:picLocks noChangeAspect="1"/>
          </p:cNvPicPr>
          <p:nvPr/>
        </p:nvPicPr>
        <p:blipFill>
          <a:blip r:embed="rId4"/>
          <a:stretch>
            <a:fillRect/>
          </a:stretch>
        </p:blipFill>
        <p:spPr>
          <a:xfrm>
            <a:off x="2823183" y="3493358"/>
            <a:ext cx="2148832" cy="2597638"/>
          </a:xfrm>
          <a:prstGeom prst="rect">
            <a:avLst/>
          </a:prstGeom>
        </p:spPr>
      </p:pic>
      <p:sp>
        <p:nvSpPr>
          <p:cNvPr id="11" name="标题 2">
            <a:extLst>
              <a:ext uri="{FF2B5EF4-FFF2-40B4-BE49-F238E27FC236}">
                <a16:creationId xmlns:a16="http://schemas.microsoft.com/office/drawing/2014/main" id="{85385DFD-F80B-4057-9D02-0BD09A4DF61B}"/>
              </a:ext>
            </a:extLst>
          </p:cNvPr>
          <p:cNvSpPr txBox="1">
            <a:spLocks/>
          </p:cNvSpPr>
          <p:nvPr/>
        </p:nvSpPr>
        <p:spPr bwMode="auto">
          <a:xfrm>
            <a:off x="1202951" y="261984"/>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fontAlgn="base">
              <a:spcBef>
                <a:spcPct val="0"/>
              </a:spcBef>
              <a:spcAft>
                <a:spcPct val="0"/>
              </a:spcAft>
              <a:defRPr kumimoji="1" sz="3600" b="1" i="0">
                <a:solidFill>
                  <a:schemeClr val="tx2"/>
                </a:solidFill>
                <a:effectLst/>
                <a:latin typeface="微软雅黑" panose="020B0503020204020204" pitchFamily="82" charset="2"/>
                <a:ea typeface="微软雅黑" panose="020B0503020204020204" pitchFamily="82" charset="2"/>
                <a:cs typeface="Arial"/>
              </a:defRPr>
            </a:lvl1pPr>
            <a:lvl2pPr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fontAlgn="base">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dirty="0"/>
              <a:t>冲突可串行化调度的验证</a:t>
            </a:r>
          </a:p>
        </p:txBody>
      </p:sp>
    </p:spTree>
    <p:extLst>
      <p:ext uri="{BB962C8B-B14F-4D97-AF65-F5344CB8AC3E}">
        <p14:creationId xmlns:p14="http://schemas.microsoft.com/office/powerpoint/2010/main" val="3823664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74982E29-8DC5-445B-8A12-09B44AF6802A}"/>
              </a:ext>
            </a:extLst>
          </p:cNvPr>
          <p:cNvSpPr/>
          <p:nvPr/>
        </p:nvSpPr>
        <p:spPr bwMode="auto">
          <a:xfrm>
            <a:off x="308113" y="1070678"/>
            <a:ext cx="11658599" cy="5446468"/>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08115" y="1172369"/>
            <a:ext cx="8393650" cy="4513262"/>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必要性</a:t>
            </a:r>
            <a:r>
              <a:rPr kumimoji="1" lang="zh-CN" altLang="en-US" sz="2400" b="1" dirty="0">
                <a:solidFill>
                  <a:srgbClr val="6F1787"/>
                </a:solidFill>
                <a:latin typeface="微软雅黑" panose="020B0503020204020204" pitchFamily="34" charset="-122"/>
                <a:ea typeface="微软雅黑" panose="020B0503020204020204" pitchFamily="34" charset="-122"/>
              </a:rPr>
              <a:t>：</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若优先图</a:t>
            </a:r>
            <a:r>
              <a:rPr lang="en-US" altLang="zh-CN" sz="2000" i="1" kern="100" dirty="0">
                <a:effectLst/>
                <a:latin typeface="微软雅黑" panose="020B0503020204020204" pitchFamily="34" charset="-122"/>
                <a:ea typeface="微软雅黑" panose="020B0503020204020204" pitchFamily="34" charset="-122"/>
              </a:rPr>
              <a:t>G</a:t>
            </a:r>
            <a:r>
              <a:rPr lang="zh-CN" altLang="en-US" sz="2000" i="1" kern="1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存在环，则调度</a:t>
            </a:r>
            <a:r>
              <a:rPr lang="en-US" altLang="zh-CN" sz="2000" i="1" kern="100" dirty="0">
                <a:effectLst/>
                <a:latin typeface="微软雅黑" panose="020B0503020204020204" pitchFamily="34" charset="-122"/>
                <a:ea typeface="微软雅黑" panose="020B0503020204020204" pitchFamily="34" charset="-122"/>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等价的串行调度</a:t>
            </a:r>
            <a:r>
              <a:rPr lang="en-US" altLang="zh-CN" sz="2000" i="1" kern="100" dirty="0">
                <a:effectLst/>
                <a:latin typeface="微软雅黑" panose="020B0503020204020204" pitchFamily="34" charset="-122"/>
                <a:ea typeface="微软雅黑" panose="020B0503020204020204" pitchFamily="34" charset="-122"/>
              </a:rPr>
              <a:t>S</a:t>
            </a:r>
            <a:r>
              <a:rPr lang="zh-CN" altLang="en-US" sz="2000" i="1" kern="1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i="1" kern="100" dirty="0" err="1">
                <a:effectLst/>
                <a:latin typeface="微软雅黑" panose="020B0503020204020204" pitchFamily="34" charset="-122"/>
                <a:ea typeface="微软雅黑" panose="020B0503020204020204" pitchFamily="34" charset="-122"/>
              </a:rPr>
              <a:t>T</a:t>
            </a:r>
            <a:r>
              <a:rPr lang="en-US" altLang="zh-CN" sz="2000" i="1" kern="100" baseline="-25000" dirty="0" err="1">
                <a:effectLst/>
                <a:latin typeface="微软雅黑" panose="020B0503020204020204" pitchFamily="34" charset="-122"/>
                <a:ea typeface="微软雅黑" panose="020B0503020204020204" pitchFamily="34" charset="-122"/>
              </a:rPr>
              <a:t>i</a:t>
            </a:r>
            <a:r>
              <a:rPr lang="zh-CN" altLang="en-US" sz="2000" i="1" kern="100" baseline="-250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需要在</a:t>
            </a:r>
            <a:r>
              <a:rPr lang="en-US" altLang="zh-CN" sz="2000" i="1" kern="100" dirty="0" err="1">
                <a:effectLst/>
                <a:latin typeface="微软雅黑" panose="020B0503020204020204" pitchFamily="34" charset="-122"/>
                <a:ea typeface="微软雅黑" panose="020B0503020204020204" pitchFamily="34" charset="-122"/>
              </a:rPr>
              <a:t>T</a:t>
            </a:r>
            <a:r>
              <a:rPr lang="en-US" altLang="zh-CN" sz="2000" i="1" kern="100" baseline="-25000" dirty="0" err="1">
                <a:effectLst/>
                <a:latin typeface="微软雅黑" panose="020B0503020204020204" pitchFamily="34" charset="-122"/>
                <a:ea typeface="微软雅黑" panose="020B0503020204020204" pitchFamily="34" charset="-122"/>
              </a:rPr>
              <a:t>j</a:t>
            </a:r>
            <a:r>
              <a:rPr lang="zh-CN" altLang="en-US" sz="2000" i="1" kern="100" baseline="-250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之前</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并且</a:t>
            </a:r>
            <a:r>
              <a:rPr lang="en-US" altLang="zh-CN" sz="2000" i="1" kern="100" dirty="0" err="1">
                <a:effectLst/>
                <a:latin typeface="微软雅黑" panose="020B0503020204020204" pitchFamily="34" charset="-122"/>
                <a:ea typeface="微软雅黑" panose="020B0503020204020204" pitchFamily="34" charset="-122"/>
              </a:rPr>
              <a:t>T</a:t>
            </a:r>
            <a:r>
              <a:rPr lang="en-US" altLang="zh-CN" sz="2000" i="1" kern="100" baseline="-25000" dirty="0" err="1">
                <a:effectLst/>
                <a:latin typeface="微软雅黑" panose="020B0503020204020204" pitchFamily="34" charset="-122"/>
                <a:ea typeface="微软雅黑" panose="020B0503020204020204" pitchFamily="34" charset="-122"/>
              </a:rPr>
              <a:t>j</a:t>
            </a:r>
            <a:r>
              <a:rPr lang="zh-CN" altLang="en-US" sz="2000" i="1" kern="100" baseline="-250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需要在</a:t>
            </a:r>
            <a:r>
              <a:rPr lang="en-US" altLang="zh-CN" sz="2000" i="1" kern="100" dirty="0" err="1">
                <a:effectLst/>
                <a:latin typeface="微软雅黑" panose="020B0503020204020204" pitchFamily="34" charset="-122"/>
                <a:ea typeface="微软雅黑" panose="020B0503020204020204" pitchFamily="34" charset="-122"/>
              </a:rPr>
              <a:t>T</a:t>
            </a:r>
            <a:r>
              <a:rPr lang="en-US" altLang="zh-CN" sz="2000" i="1" kern="100" baseline="-25000" dirty="0" err="1">
                <a:effectLst/>
                <a:latin typeface="微软雅黑" panose="020B0503020204020204" pitchFamily="34" charset="-122"/>
                <a:ea typeface="微软雅黑" panose="020B0503020204020204" pitchFamily="34" charset="-122"/>
              </a:rPr>
              <a:t>i</a:t>
            </a:r>
            <a:r>
              <a:rPr lang="zh-CN" altLang="en-US" sz="2000" i="1" kern="100" baseline="-250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之前，存在矛盾。</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充分性</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对于有向无环图的判定，可以使用经典的拓扑排序算法</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若图</a:t>
            </a:r>
            <a:r>
              <a:rPr lang="en-US" altLang="zh-CN" sz="2000" i="1" kern="100" dirty="0">
                <a:effectLst/>
                <a:latin typeface="微软雅黑" panose="020B0503020204020204" pitchFamily="34" charset="-122"/>
                <a:ea typeface="微软雅黑" panose="020B0503020204020204" pitchFamily="34" charset="-122"/>
              </a:rPr>
              <a:t>G</a:t>
            </a:r>
            <a:r>
              <a:rPr lang="zh-CN" altLang="en-US" sz="2000" i="1" kern="1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无环，使用拓扑排序可以得到图</a:t>
            </a:r>
            <a:r>
              <a:rPr lang="en-US" altLang="zh-CN" sz="2000" i="1" kern="100" dirty="0">
                <a:effectLst/>
                <a:latin typeface="微软雅黑" panose="020B0503020204020204" pitchFamily="34" charset="-122"/>
                <a:ea typeface="微软雅黑" panose="020B0503020204020204" pitchFamily="34" charset="-122"/>
              </a:rPr>
              <a:t>G</a:t>
            </a:r>
            <a:r>
              <a:rPr lang="zh-CN" altLang="en-US" sz="2000" i="1" kern="1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的一个拓扑序列</a:t>
            </a:r>
            <a:r>
              <a:rPr lang="en-US" altLang="zh-CN" sz="2000" i="1" kern="100" dirty="0">
                <a:effectLst/>
                <a:latin typeface="微软雅黑" panose="020B0503020204020204" pitchFamily="34" charset="-122"/>
                <a:ea typeface="微软雅黑" panose="020B0503020204020204" pitchFamily="34" charset="-122"/>
              </a:rPr>
              <a:t>C</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effectLst/>
                <a:latin typeface="微软雅黑" panose="020B0503020204020204" pitchFamily="34" charset="-122"/>
                <a:ea typeface="微软雅黑" panose="020B0503020204020204" pitchFamily="34" charset="-122"/>
              </a:rPr>
              <a:t> </a:t>
            </a:r>
          </a:p>
          <a:p>
            <a:pPr lvl="2">
              <a:lnSpc>
                <a:spcPct val="15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拓扑序列</a:t>
            </a:r>
            <a:r>
              <a:rPr lang="en-US" altLang="zh-CN" sz="2000" i="1" kern="100" dirty="0">
                <a:effectLst/>
                <a:latin typeface="微软雅黑" panose="020B0503020204020204" pitchFamily="34" charset="-122"/>
                <a:ea typeface="微软雅黑" panose="020B0503020204020204" pitchFamily="34" charset="-122"/>
              </a:rPr>
              <a:t>C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则是图中顶点的序列，且保证序列中排在后面的顶点在图</a:t>
            </a:r>
            <a:r>
              <a:rPr lang="en-US" altLang="zh-CN" sz="2000" i="1" kern="100" dirty="0">
                <a:effectLst/>
                <a:latin typeface="微软雅黑" panose="020B0503020204020204" pitchFamily="34" charset="-122"/>
                <a:ea typeface="微软雅黑" panose="020B0503020204020204" pitchFamily="34" charset="-122"/>
              </a:rPr>
              <a:t>G</a:t>
            </a:r>
            <a:r>
              <a:rPr lang="zh-CN" altLang="en-US" sz="2000" i="1" kern="100" dirty="0">
                <a:effectLst/>
                <a:latin typeface="微软雅黑" panose="020B0503020204020204" pitchFamily="34" charset="-122"/>
                <a:ea typeface="微软雅黑" panose="020B0503020204020204" pitchFamily="34" charset="-122"/>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中不会指向序列中在它之前的顶点</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i="1" kern="100" dirty="0">
                <a:effectLst/>
                <a:latin typeface="微软雅黑" panose="020B0503020204020204" pitchFamily="34" charset="-122"/>
                <a:ea typeface="微软雅黑" panose="020B0503020204020204" pitchFamily="34" charset="-122"/>
              </a:rPr>
              <a:t>&lt;T</a:t>
            </a:r>
            <a:r>
              <a:rPr lang="en-US" altLang="zh-CN" sz="2000" i="1" kern="100" baseline="-25000" dirty="0">
                <a:effectLst/>
                <a:latin typeface="微软雅黑" panose="020B0503020204020204" pitchFamily="34" charset="-122"/>
                <a:ea typeface="微软雅黑" panose="020B0503020204020204" pitchFamily="34" charset="-122"/>
              </a:rPr>
              <a:t>1</a:t>
            </a:r>
            <a:r>
              <a:rPr lang="en-US" altLang="zh-CN" sz="2000" kern="100" dirty="0">
                <a:effectLst/>
                <a:latin typeface="微软雅黑" panose="020B0503020204020204" pitchFamily="34" charset="-122"/>
                <a:ea typeface="微软雅黑" panose="020B0503020204020204" pitchFamily="34" charset="-122"/>
              </a:rPr>
              <a:t>,</a:t>
            </a:r>
            <a:r>
              <a:rPr lang="en-US" altLang="zh-CN" sz="2000" i="1" kern="100" dirty="0">
                <a:effectLst/>
                <a:latin typeface="微软雅黑" panose="020B0503020204020204" pitchFamily="34" charset="-122"/>
                <a:ea typeface="微软雅黑" panose="020B0503020204020204" pitchFamily="34" charset="-122"/>
              </a:rPr>
              <a:t>T</a:t>
            </a:r>
            <a:r>
              <a:rPr lang="en-US" altLang="zh-CN" sz="2000" i="1" kern="100" baseline="-25000" dirty="0">
                <a:effectLst/>
                <a:latin typeface="微软雅黑" panose="020B0503020204020204" pitchFamily="34" charset="-122"/>
                <a:ea typeface="微软雅黑" panose="020B0503020204020204" pitchFamily="34" charset="-122"/>
              </a:rPr>
              <a:t>2</a:t>
            </a:r>
            <a:r>
              <a:rPr lang="en-US" altLang="zh-CN" sz="2000" i="1" kern="100" dirty="0">
                <a:effectLst/>
                <a:latin typeface="微软雅黑" panose="020B0503020204020204" pitchFamily="34" charset="-122"/>
                <a:ea typeface="微软雅黑" panose="020B0503020204020204" pitchFamily="34" charset="-122"/>
              </a:rPr>
              <a:t>&gt;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则是</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优先图</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的一个拓扑序列</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500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拓扑序列</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i="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为该调度</a:t>
            </a:r>
            <a:r>
              <a:rPr lang="en-US" altLang="zh-CN" sz="2000" i="1" kern="100" dirty="0">
                <a:effectLst/>
                <a:latin typeface="微软雅黑" panose="020B0503020204020204" pitchFamily="34" charset="-122"/>
                <a:ea typeface="微软雅黑" panose="020B0503020204020204" pitchFamily="34" charset="-122"/>
              </a:rPr>
              <a:t>S’</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等价的串行调度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i="1"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9" name="图片 8">
            <a:extLst>
              <a:ext uri="{FF2B5EF4-FFF2-40B4-BE49-F238E27FC236}">
                <a16:creationId xmlns:a16="http://schemas.microsoft.com/office/drawing/2014/main" id="{C3F0A33E-DCA7-475F-AE92-593C3DD53DA9}"/>
              </a:ext>
            </a:extLst>
          </p:cNvPr>
          <p:cNvPicPr>
            <a:picLocks noChangeAspect="1"/>
          </p:cNvPicPr>
          <p:nvPr/>
        </p:nvPicPr>
        <p:blipFill>
          <a:blip r:embed="rId2"/>
          <a:stretch>
            <a:fillRect/>
          </a:stretch>
        </p:blipFill>
        <p:spPr>
          <a:xfrm>
            <a:off x="9146660" y="1178869"/>
            <a:ext cx="2807230" cy="3399474"/>
          </a:xfrm>
          <a:prstGeom prst="rect">
            <a:avLst/>
          </a:prstGeom>
          <a:solidFill>
            <a:schemeClr val="bg1"/>
          </a:solidFill>
        </p:spPr>
      </p:pic>
      <p:pic>
        <p:nvPicPr>
          <p:cNvPr id="11" name="图片 10">
            <a:extLst>
              <a:ext uri="{FF2B5EF4-FFF2-40B4-BE49-F238E27FC236}">
                <a16:creationId xmlns:a16="http://schemas.microsoft.com/office/drawing/2014/main" id="{43AC069F-1551-4EC8-BEA6-050891412910}"/>
              </a:ext>
            </a:extLst>
          </p:cNvPr>
          <p:cNvPicPr>
            <a:picLocks noChangeAspect="1"/>
          </p:cNvPicPr>
          <p:nvPr/>
        </p:nvPicPr>
        <p:blipFill>
          <a:blip r:embed="rId3"/>
          <a:stretch>
            <a:fillRect/>
          </a:stretch>
        </p:blipFill>
        <p:spPr>
          <a:xfrm>
            <a:off x="9593807" y="4609634"/>
            <a:ext cx="2290078" cy="1785327"/>
          </a:xfrm>
          <a:prstGeom prst="rect">
            <a:avLst/>
          </a:prstGeom>
          <a:solidFill>
            <a:schemeClr val="bg1"/>
          </a:solidFill>
        </p:spPr>
      </p:pic>
    </p:spTree>
    <p:extLst>
      <p:ext uri="{BB962C8B-B14F-4D97-AF65-F5344CB8AC3E}">
        <p14:creationId xmlns:p14="http://schemas.microsoft.com/office/powerpoint/2010/main" val="3269057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690E6EFC-CB19-48E5-9018-E40543F048D5}"/>
              </a:ext>
            </a:extLst>
          </p:cNvPr>
          <p:cNvSpPr/>
          <p:nvPr/>
        </p:nvSpPr>
        <p:spPr bwMode="auto">
          <a:xfrm>
            <a:off x="286686" y="1045906"/>
            <a:ext cx="11460623" cy="5217478"/>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37</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5725" y="1219261"/>
            <a:ext cx="10804640" cy="4419477"/>
          </a:xfrm>
        </p:spPr>
        <p:txBody>
          <a:bodyPr/>
          <a:lstStyle/>
          <a:p>
            <a:pPr>
              <a:lnSpc>
                <a:spcPct val="120000"/>
              </a:lnSpc>
            </a:pPr>
            <a:r>
              <a:rPr lang="zh-CN" altLang="en-US"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拓扑序列</a:t>
            </a:r>
            <a:r>
              <a:rPr lang="en-US" altLang="zh-CN" sz="2400" b="1" i="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b="1" i="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为该调度</a:t>
            </a:r>
            <a:r>
              <a:rPr lang="en-US" altLang="zh-CN" sz="2400" b="1" i="1" kern="100" dirty="0">
                <a:solidFill>
                  <a:srgbClr val="6F1787"/>
                </a:solidFill>
                <a:effectLst/>
                <a:latin typeface="微软雅黑" panose="020B0503020204020204" pitchFamily="34" charset="-122"/>
                <a:ea typeface="微软雅黑" panose="020B0503020204020204" pitchFamily="34" charset="-122"/>
              </a:rPr>
              <a:t>S’</a:t>
            </a:r>
            <a:r>
              <a:rPr lang="zh-CN" altLang="en-US"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等价的串行调度</a:t>
            </a:r>
            <a:r>
              <a:rPr lang="en-US" altLang="zh-CN" sz="2400" b="1" i="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S </a:t>
            </a:r>
            <a:r>
              <a:rPr lang="zh-CN" altLang="en-US"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的证明</a:t>
            </a:r>
            <a:r>
              <a:rPr lang="zh-CN" altLang="en-US" sz="2400" b="1" i="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i="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400" kern="100" dirty="0">
                <a:effectLst/>
                <a:latin typeface="微软雅黑" panose="020B0503020204020204" pitchFamily="34" charset="-122"/>
                <a:ea typeface="微软雅黑" panose="020B0503020204020204" pitchFamily="34" charset="-122"/>
              </a:rPr>
              <a:t>（</a:t>
            </a:r>
            <a:r>
              <a:rPr lang="en-US" altLang="zh-CN" sz="2400" kern="100" dirty="0">
                <a:effectLst/>
                <a:latin typeface="微软雅黑" panose="020B0503020204020204" pitchFamily="34" charset="-122"/>
                <a:ea typeface="微软雅黑" panose="020B0503020204020204" pitchFamily="34" charset="-122"/>
              </a:rPr>
              <a:t>1</a:t>
            </a:r>
            <a:r>
              <a:rPr lang="zh-CN" altLang="en-US" sz="2400" kern="100" dirty="0">
                <a:effectLst/>
                <a:latin typeface="微软雅黑" panose="020B0503020204020204" pitchFamily="34" charset="-122"/>
                <a:ea typeface="微软雅黑" panose="020B0503020204020204" pitchFamily="34" charset="-122"/>
              </a:rPr>
              <a:t>）</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i</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表示等价的串行调度的第</a:t>
            </a:r>
            <a:r>
              <a:rPr lang="en-US" altLang="zh-CN" sz="2400" kern="100" dirty="0" err="1">
                <a:effectLst/>
                <a:latin typeface="微软雅黑" panose="020B0503020204020204" pitchFamily="34" charset="-122"/>
                <a:ea typeface="微软雅黑" panose="020B0503020204020204" pitchFamily="34" charset="-122"/>
              </a:rPr>
              <a:t>i</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个事务</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400" kern="100" dirty="0">
                <a:effectLst/>
                <a:latin typeface="微软雅黑" panose="020B0503020204020204" pitchFamily="34" charset="-122"/>
                <a:ea typeface="微软雅黑" panose="020B0503020204020204" pitchFamily="34" charset="-122"/>
              </a:rPr>
              <a:t>（</a:t>
            </a:r>
            <a:r>
              <a:rPr lang="en-US" altLang="zh-CN" sz="2400" kern="100" dirty="0">
                <a:latin typeface="微软雅黑" panose="020B0503020204020204" pitchFamily="34" charset="-122"/>
                <a:ea typeface="微软雅黑" panose="020B0503020204020204" pitchFamily="34" charset="-122"/>
              </a:rPr>
              <a:t>2</a:t>
            </a:r>
            <a:r>
              <a:rPr lang="zh-CN" altLang="en-US" sz="2400" kern="100" dirty="0">
                <a:effectLst/>
                <a:latin typeface="微软雅黑" panose="020B0503020204020204" pitchFamily="34" charset="-122"/>
                <a:ea typeface="微软雅黑" panose="020B0503020204020204" pitchFamily="34" charset="-122"/>
              </a:rPr>
              <a:t>）</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按照拓扑序列</a:t>
            </a:r>
            <a:r>
              <a:rPr lang="en-US" altLang="zh-CN" sz="2400" i="1" kern="100" dirty="0">
                <a:effectLst/>
                <a:latin typeface="微软雅黑" panose="020B0503020204020204" pitchFamily="34" charset="-122"/>
                <a:ea typeface="微软雅黑" panose="020B0503020204020204" pitchFamily="34" charset="-122"/>
              </a:rPr>
              <a:t>C</a:t>
            </a:r>
            <a:r>
              <a:rPr lang="zh-CN" altLang="en-US" sz="2400" i="1" kern="1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的顺序，将调度</a:t>
            </a:r>
            <a:r>
              <a:rPr lang="en-US" altLang="zh-CN" sz="2400" i="1" kern="100" dirty="0">
                <a:effectLst/>
                <a:latin typeface="微软雅黑" panose="020B0503020204020204" pitchFamily="34" charset="-122"/>
                <a:ea typeface="微软雅黑" panose="020B0503020204020204" pitchFamily="34" charset="-122"/>
              </a:rPr>
              <a:t>S’</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中事务</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1</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对应的所有操作移到剩余事务（</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2,</a:t>
            </a:r>
            <a:r>
              <a:rPr lang="en-US" altLang="zh-CN" sz="2400" i="1" kern="100" dirty="0">
                <a:effectLst/>
                <a:latin typeface="微软雅黑" panose="020B0503020204020204" pitchFamily="34" charset="-122"/>
                <a:ea typeface="微软雅黑" panose="020B0503020204020204" pitchFamily="34" charset="-122"/>
              </a:rPr>
              <a:t> C</a:t>
            </a:r>
            <a:r>
              <a:rPr lang="en-US" altLang="zh-CN" sz="2400" i="1" kern="100" baseline="-25000" dirty="0">
                <a:effectLst/>
                <a:latin typeface="微软雅黑" panose="020B0503020204020204" pitchFamily="34" charset="-122"/>
                <a:ea typeface="微软雅黑" panose="020B0503020204020204" pitchFamily="34" charset="-122"/>
              </a:rPr>
              <a:t>3</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等）前面。</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2">
              <a:lnSpc>
                <a:spcPct val="120000"/>
              </a:lnSpc>
            </a:pP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由于后续的事务与</a:t>
            </a:r>
            <a:r>
              <a:rPr lang="en-US" altLang="zh-CN" i="1" kern="100" dirty="0">
                <a:effectLst/>
                <a:latin typeface="微软雅黑" panose="020B0503020204020204" pitchFamily="34" charset="-122"/>
                <a:ea typeface="微软雅黑" panose="020B0503020204020204" pitchFamily="34" charset="-122"/>
              </a:rPr>
              <a:t>C</a:t>
            </a:r>
            <a:r>
              <a:rPr lang="en-US" altLang="zh-CN" i="1" kern="100" baseline="-25000" dirty="0">
                <a:effectLst/>
                <a:latin typeface="微软雅黑" panose="020B0503020204020204" pitchFamily="34" charset="-122"/>
                <a:ea typeface="微软雅黑" panose="020B0503020204020204" pitchFamily="34" charset="-122"/>
              </a:rPr>
              <a:t>1</a:t>
            </a:r>
            <a:r>
              <a:rPr lang="zh-CN" altLang="en-US" i="1" kern="100" baseline="-25000" dirty="0">
                <a:effectLst/>
                <a:latin typeface="微软雅黑" panose="020B0503020204020204" pitchFamily="34" charset="-122"/>
                <a:ea typeface="微软雅黑" panose="020B0503020204020204" pitchFamily="34" charset="-122"/>
              </a:rPr>
              <a:t> </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不存在冲突（没有指向</a:t>
            </a:r>
            <a:r>
              <a:rPr lang="en-US" altLang="zh-CN" i="1" kern="100" dirty="0">
                <a:effectLst/>
                <a:latin typeface="微软雅黑" panose="020B0503020204020204" pitchFamily="34" charset="-122"/>
                <a:ea typeface="微软雅黑" panose="020B0503020204020204" pitchFamily="34" charset="-122"/>
              </a:rPr>
              <a:t>C</a:t>
            </a:r>
            <a:r>
              <a:rPr lang="en-US" altLang="zh-CN" i="1" kern="100" baseline="-25000" dirty="0">
                <a:effectLst/>
                <a:latin typeface="微软雅黑" panose="020B0503020204020204" pitchFamily="34" charset="-122"/>
                <a:ea typeface="微软雅黑" panose="020B0503020204020204" pitchFamily="34" charset="-122"/>
              </a:rPr>
              <a:t>1</a:t>
            </a:r>
            <a:r>
              <a:rPr lang="zh-CN" altLang="en-US" i="1" kern="100" baseline="-25000" dirty="0">
                <a:effectLst/>
                <a:latin typeface="微软雅黑" panose="020B0503020204020204" pitchFamily="34" charset="-122"/>
                <a:ea typeface="微软雅黑" panose="020B0503020204020204" pitchFamily="34" charset="-122"/>
              </a:rPr>
              <a:t> </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的有向边）操作</a:t>
            </a:r>
            <a:r>
              <a:rPr lang="en-US" altLang="zh-CN" kern="100" dirty="0">
                <a:effectLst/>
                <a:latin typeface="微软雅黑" panose="020B0503020204020204" pitchFamily="34" charset="-122"/>
                <a:ea typeface="微软雅黑" panose="020B0503020204020204" pitchFamily="34" charset="-122"/>
              </a:rPr>
              <a:t> </a:t>
            </a:r>
            <a:r>
              <a:rPr lang="zh-CN"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，所有操作都可以被交换。</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400" kern="100" dirty="0">
                <a:effectLst/>
                <a:latin typeface="微软雅黑" panose="020B0503020204020204" pitchFamily="34" charset="-122"/>
                <a:ea typeface="微软雅黑" panose="020B0503020204020204" pitchFamily="34" charset="-122"/>
              </a:rPr>
              <a:t>（</a:t>
            </a:r>
            <a:r>
              <a:rPr lang="en-US" altLang="zh-CN" sz="2400" kern="100" dirty="0">
                <a:effectLst/>
                <a:latin typeface="微软雅黑" panose="020B0503020204020204" pitchFamily="34" charset="-122"/>
                <a:ea typeface="微软雅黑" panose="020B0503020204020204" pitchFamily="34" charset="-122"/>
              </a:rPr>
              <a:t>3</a:t>
            </a:r>
            <a:r>
              <a:rPr lang="zh-CN" altLang="en-US" sz="2400" kern="100" dirty="0">
                <a:effectLst/>
                <a:latin typeface="微软雅黑" panose="020B0503020204020204" pitchFamily="34" charset="-122"/>
                <a:ea typeface="微软雅黑" panose="020B0503020204020204" pitchFamily="34" charset="-122"/>
              </a:rPr>
              <a:t>）</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将事务</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2</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的操作等价交换到</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1</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之后</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2">
              <a:lnSpc>
                <a:spcPct val="12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原理如（</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重复移动</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3</a:t>
            </a:r>
            <a:r>
              <a:rPr lang="en-US" altLang="zh-CN" sz="2400" kern="100" dirty="0">
                <a:effectLst/>
                <a:latin typeface="微软雅黑" panose="020B0503020204020204" pitchFamily="34" charset="-122"/>
                <a:ea typeface="微软雅黑" panose="020B0503020204020204" pitchFamily="34" charset="-122"/>
              </a:rPr>
              <a:t>,</a:t>
            </a:r>
            <a:r>
              <a:rPr lang="en-US" altLang="zh-CN" sz="2400" i="1" kern="100" dirty="0">
                <a:effectLst/>
                <a:latin typeface="微软雅黑" panose="020B0503020204020204" pitchFamily="34" charset="-122"/>
                <a:ea typeface="微软雅黑" panose="020B0503020204020204" pitchFamily="34" charset="-122"/>
              </a:rPr>
              <a:t>C</a:t>
            </a:r>
            <a:r>
              <a:rPr lang="en-US" altLang="zh-CN" sz="2400" i="1" kern="100" baseline="-25000" dirty="0">
                <a:effectLst/>
                <a:latin typeface="微软雅黑" panose="020B0503020204020204" pitchFamily="34" charset="-122"/>
                <a:ea typeface="微软雅黑" panose="020B0503020204020204" pitchFamily="34" charset="-122"/>
              </a:rPr>
              <a:t>4</a:t>
            </a:r>
            <a:r>
              <a:rPr lang="zh-CN" altLang="en-US" sz="2400" i="1" kern="100" baseline="-25000" dirty="0">
                <a:effectLst/>
                <a:latin typeface="微软雅黑" panose="020B0503020204020204" pitchFamily="34" charset="-122"/>
                <a:ea typeface="微软雅黑" panose="020B0503020204020204" pitchFamily="34" charset="-122"/>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，直到调度</a:t>
            </a:r>
            <a:r>
              <a:rPr lang="en-US" altLang="zh-CN" sz="2400" i="1" kern="100" dirty="0">
                <a:effectLst/>
                <a:latin typeface="微软雅黑" panose="020B0503020204020204" pitchFamily="34" charset="-122"/>
                <a:ea typeface="微软雅黑" panose="020B0503020204020204" pitchFamily="34" charset="-122"/>
              </a:rPr>
              <a:t>S’</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成为串行调度</a:t>
            </a:r>
            <a:r>
              <a:rPr lang="en-US" altLang="zh-CN" sz="2400" i="1" kern="100" dirty="0">
                <a:effectLst/>
                <a:latin typeface="微软雅黑" panose="020B0503020204020204" pitchFamily="34" charset="-122"/>
                <a:ea typeface="微软雅黑" panose="020B0503020204020204" pitchFamily="34" charset="-122"/>
                <a:cs typeface="Times New Roman" panose="02020603050405020304" pitchFamily="18" charset="0"/>
              </a:rPr>
              <a:t>C </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）。由于都是等价交换，因此调度</a:t>
            </a:r>
            <a:r>
              <a:rPr lang="en-US" altLang="zh-CN" sz="2400" i="1" kern="100" dirty="0">
                <a:effectLst/>
                <a:latin typeface="微软雅黑" panose="020B0503020204020204" pitchFamily="34" charset="-122"/>
                <a:ea typeface="微软雅黑" panose="020B0503020204020204" pitchFamily="34" charset="-122"/>
              </a:rPr>
              <a:t>S’</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等价的串行调度</a:t>
            </a:r>
            <a:r>
              <a:rPr lang="en-US" altLang="zh-CN" sz="2400" i="1" kern="100" dirty="0">
                <a:effectLst/>
                <a:latin typeface="微软雅黑" panose="020B0503020204020204" pitchFamily="34" charset="-122"/>
                <a:ea typeface="微软雅黑" panose="020B0503020204020204" pitchFamily="34" charset="-122"/>
                <a:cs typeface="Times New Roman" panose="02020603050405020304" pitchFamily="18" charset="0"/>
              </a:rPr>
              <a:t>S </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22041" lvl="1" indent="0">
              <a:lnSpc>
                <a:spcPct val="120000"/>
              </a:lnSpc>
              <a:buNone/>
            </a:pPr>
            <a:endParaRPr lang="en-US" altLang="zh-CN" sz="2400" i="1"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1741681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1FD098F1-1F95-4DB2-970D-0A1DB119D303}"/>
              </a:ext>
            </a:extLst>
          </p:cNvPr>
          <p:cNvSpPr/>
          <p:nvPr/>
        </p:nvSpPr>
        <p:spPr bwMode="auto">
          <a:xfrm>
            <a:off x="337930" y="1262271"/>
            <a:ext cx="11539331" cy="4939746"/>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冲突可串行化调度的验证</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37930" y="1367790"/>
            <a:ext cx="8150598" cy="3305785"/>
          </a:xfrm>
        </p:spPr>
        <p:txBody>
          <a:bodyPr/>
          <a:lstStyle/>
          <a:p>
            <a:pPr>
              <a:lnSpc>
                <a:spcPct val="120000"/>
              </a:lnSpc>
            </a:pPr>
            <a:r>
              <a:rPr lang="zh-CN" altLang="en-US" sz="24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冲突可串行化调度是</a:t>
            </a:r>
            <a:r>
              <a:rPr lang="zh-CN" altLang="en-US" sz="2400" b="1" kern="100"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可串行化调度的一种</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400" b="1" kern="100" dirty="0">
                <a:solidFill>
                  <a:srgbClr val="0432FF"/>
                </a:solidFill>
                <a:latin typeface="微软雅黑" panose="020B0503020204020204" pitchFamily="34" charset="-122"/>
                <a:ea typeface="微软雅黑" panose="020B0503020204020204" pitchFamily="34" charset="-122"/>
                <a:cs typeface="Times New Roman" panose="02020603050405020304" pitchFamily="18" charset="0"/>
              </a:rPr>
              <a:t>易于验证和实现的可串行化调度</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调度</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展示了一种非冲突可串行化的可串行化调度。</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2">
              <a:lnSpc>
                <a:spcPct val="120000"/>
              </a:lnSpc>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等价于串行调度</a:t>
            </a:r>
            <a:r>
              <a:rPr lang="en-US" altLang="zh-CN" kern="100" dirty="0">
                <a:effectLst/>
                <a:latin typeface="微软雅黑" panose="020B0503020204020204" pitchFamily="34" charset="-122"/>
                <a:ea typeface="微软雅黑" panose="020B0503020204020204" pitchFamily="34" charset="-122"/>
              </a:rPr>
              <a:t>&lt;</a:t>
            </a:r>
            <a:r>
              <a:rPr lang="en-US" altLang="zh-CN" i="1" kern="100" dirty="0">
                <a:effectLst/>
                <a:latin typeface="微软雅黑" panose="020B0503020204020204" pitchFamily="34" charset="-122"/>
                <a:ea typeface="微软雅黑" panose="020B0503020204020204" pitchFamily="34" charset="-122"/>
              </a:rPr>
              <a:t>T</a:t>
            </a:r>
            <a:r>
              <a:rPr lang="en-US" altLang="zh-CN" i="1" kern="100" baseline="-25000" dirty="0">
                <a:effectLst/>
                <a:latin typeface="微软雅黑" panose="020B0503020204020204" pitchFamily="34" charset="-122"/>
                <a:ea typeface="微软雅黑" panose="020B0503020204020204" pitchFamily="34" charset="-122"/>
              </a:rPr>
              <a:t>1</a:t>
            </a:r>
            <a:r>
              <a:rPr lang="en-US" altLang="zh-CN" i="1" kern="100" dirty="0">
                <a:effectLst/>
                <a:latin typeface="微软雅黑" panose="020B0503020204020204" pitchFamily="34" charset="-122"/>
                <a:ea typeface="微软雅黑" panose="020B0503020204020204" pitchFamily="34" charset="-122"/>
              </a:rPr>
              <a:t>,T</a:t>
            </a:r>
            <a:r>
              <a:rPr lang="en-US" altLang="zh-CN" i="1" kern="100" baseline="-25000" dirty="0">
                <a:effectLst/>
                <a:latin typeface="微软雅黑" panose="020B0503020204020204" pitchFamily="34" charset="-122"/>
                <a:ea typeface="微软雅黑" panose="020B0503020204020204" pitchFamily="34" charset="-122"/>
              </a:rPr>
              <a:t>2</a:t>
            </a:r>
            <a:r>
              <a:rPr lang="en-US" altLang="zh-CN" kern="100" dirty="0">
                <a:effectLst/>
                <a:latin typeface="微软雅黑" panose="020B0503020204020204" pitchFamily="34" charset="-122"/>
                <a:ea typeface="微软雅黑" panose="020B0503020204020204" pitchFamily="34" charset="-122"/>
              </a:rPr>
              <a:t>&gt;</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12" name="图片 11">
            <a:extLst>
              <a:ext uri="{FF2B5EF4-FFF2-40B4-BE49-F238E27FC236}">
                <a16:creationId xmlns:a16="http://schemas.microsoft.com/office/drawing/2014/main" id="{B5C6D60D-18E3-438A-9D69-C6F2DE50A38B}"/>
              </a:ext>
            </a:extLst>
          </p:cNvPr>
          <p:cNvPicPr/>
          <p:nvPr/>
        </p:nvPicPr>
        <p:blipFill>
          <a:blip r:embed="rId2"/>
          <a:stretch>
            <a:fillRect/>
          </a:stretch>
        </p:blipFill>
        <p:spPr>
          <a:xfrm>
            <a:off x="8636810" y="1509919"/>
            <a:ext cx="3092169" cy="3838161"/>
          </a:xfrm>
          <a:prstGeom prst="rect">
            <a:avLst/>
          </a:prstGeom>
        </p:spPr>
      </p:pic>
      <p:sp>
        <p:nvSpPr>
          <p:cNvPr id="13" name="内容占位符 3">
            <a:extLst>
              <a:ext uri="{FF2B5EF4-FFF2-40B4-BE49-F238E27FC236}">
                <a16:creationId xmlns:a16="http://schemas.microsoft.com/office/drawing/2014/main" id="{AD0EFCE3-E23B-4049-9778-D86A62261D26}"/>
              </a:ext>
            </a:extLst>
          </p:cNvPr>
          <p:cNvSpPr txBox="1">
            <a:spLocks/>
          </p:cNvSpPr>
          <p:nvPr/>
        </p:nvSpPr>
        <p:spPr bwMode="auto">
          <a:xfrm>
            <a:off x="337930" y="3266390"/>
            <a:ext cx="8040757" cy="2271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16531" indent="-316531" algn="l" rtl="0" eaLnBrk="1" fontAlgn="base" hangingPunct="1">
              <a:spcBef>
                <a:spcPct val="20000"/>
              </a:spcBef>
              <a:spcAft>
                <a:spcPct val="0"/>
              </a:spcAft>
              <a:buFont typeface="Wingdings" charset="2"/>
              <a:buChar char="p"/>
              <a:defRPr kumimoji="1" sz="3200" b="0">
                <a:solidFill>
                  <a:schemeClr val="tx1"/>
                </a:solidFill>
                <a:effectLst/>
                <a:latin typeface="SimHei" panose="02010609060101010101" pitchFamily="49" charset="-122"/>
                <a:ea typeface="SimHei" panose="02010609060101010101" pitchFamily="49" charset="-122"/>
                <a:cs typeface="Arial"/>
              </a:defRPr>
            </a:lvl1pPr>
            <a:lvl2pPr marL="685817" indent="-263776" algn="l" rtl="0" eaLnBrk="1" fontAlgn="base" hangingPunct="1">
              <a:spcBef>
                <a:spcPct val="20000"/>
              </a:spcBef>
              <a:spcAft>
                <a:spcPct val="0"/>
              </a:spcAft>
              <a:buChar char="–"/>
              <a:defRPr kumimoji="1" sz="2800" b="0">
                <a:solidFill>
                  <a:schemeClr val="tx1"/>
                </a:solidFill>
                <a:effectLst/>
                <a:latin typeface="SimHei" panose="02010609060101010101" pitchFamily="49" charset="-122"/>
                <a:ea typeface="SimHei" panose="02010609060101010101" pitchFamily="49" charset="-122"/>
                <a:cs typeface="Arial"/>
              </a:defRPr>
            </a:lvl2pPr>
            <a:lvl3pPr marL="1055103" indent="-211021" algn="l" rtl="0" eaLnBrk="1" fontAlgn="base" hangingPunct="1">
              <a:spcBef>
                <a:spcPct val="20000"/>
              </a:spcBef>
              <a:spcAft>
                <a:spcPct val="0"/>
              </a:spcAft>
              <a:buChar char="•"/>
              <a:defRPr kumimoji="1" sz="2400" b="0">
                <a:solidFill>
                  <a:schemeClr val="tx1"/>
                </a:solidFill>
                <a:effectLst/>
                <a:latin typeface="SimHei" panose="02010609060101010101" pitchFamily="49" charset="-122"/>
                <a:ea typeface="SimHei" panose="02010609060101010101" pitchFamily="49" charset="-122"/>
                <a:cs typeface="Arial"/>
              </a:defRPr>
            </a:lvl3pPr>
            <a:lvl4pPr marL="1477145"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4pPr>
            <a:lvl5pPr marL="1899186"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SimHei" panose="02010609060101010101" pitchFamily="49" charset="-122"/>
                <a:ea typeface="SimHei" panose="02010609060101010101" pitchFamily="49" charset="-122"/>
              </a:defRPr>
            </a:lvl5pPr>
            <a:lvl6pPr marL="2321227"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6pPr>
            <a:lvl7pPr marL="2743269"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7pPr>
            <a:lvl8pPr marL="3165310"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8pPr>
            <a:lvl9pPr marL="3587351" indent="-211021" algn="l" rtl="0" eaLnBrk="1" fontAlgn="base" hangingPunct="1">
              <a:spcBef>
                <a:spcPct val="20000"/>
              </a:spcBef>
              <a:spcAft>
                <a:spcPct val="0"/>
              </a:spcAft>
              <a:buChar char="»"/>
              <a:defRPr kumimoji="1" sz="1846">
                <a:solidFill>
                  <a:schemeClr val="tx1"/>
                </a:solidFill>
                <a:effectLst>
                  <a:outerShdw blurRad="38100" dist="38100" dir="2700000" algn="tl">
                    <a:srgbClr val="C0C0C0"/>
                  </a:outerShdw>
                </a:effectLst>
                <a:latin typeface="+mn-lt"/>
                <a:ea typeface="+mn-ea"/>
              </a:defRPr>
            </a:lvl9pPr>
          </a:lstStyle>
          <a:p>
            <a:pPr lvl="1">
              <a:lnSpc>
                <a:spcPct val="12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冲突可串行化调度的验证复杂度较低，而且可以通过两阶段封锁</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2PL</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实现，因此是数据库中通常采用的一种方法。</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还有些调度可验证，但是验证复杂度过高的可串行化调度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视图可串行化调度</a:t>
            </a:r>
            <a:r>
              <a:rPr lang="zh-CN" altLang="en-US"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87954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035EAF33-93AF-4A21-845B-D1F74B177706}"/>
              </a:ext>
            </a:extLst>
          </p:cNvPr>
          <p:cNvSpPr/>
          <p:nvPr/>
        </p:nvSpPr>
        <p:spPr bwMode="auto">
          <a:xfrm>
            <a:off x="508883" y="968273"/>
            <a:ext cx="11062205" cy="5283440"/>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39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20912" y="989583"/>
            <a:ext cx="10516258" cy="2620410"/>
          </a:xfrm>
        </p:spPr>
        <p:txBody>
          <a:bodyPr/>
          <a:lstStyle/>
          <a:p>
            <a:pPr>
              <a:lnSpc>
                <a:spcPct val="130000"/>
              </a:lnSpc>
            </a:pPr>
            <a:r>
              <a:rPr lang="zh-CN" altLang="zh-CN" sz="2000" b="1" dirty="0">
                <a:solidFill>
                  <a:srgbClr val="6F1787"/>
                </a:solidFill>
                <a:latin typeface="微软雅黑" panose="020B0503020204020204" pitchFamily="34" charset="-122"/>
                <a:ea typeface="微软雅黑" panose="020B0503020204020204" pitchFamily="34" charset="-122"/>
              </a:rPr>
              <a:t>除了冲突可串行化调度，还有一种基于读写操作的冲突定义的可串行化调度被称为</a:t>
            </a:r>
            <a:r>
              <a:rPr lang="zh-CN" altLang="zh-CN" sz="2000" b="1" dirty="0">
                <a:solidFill>
                  <a:srgbClr val="3B20FF"/>
                </a:solidFill>
                <a:latin typeface="微软雅黑" panose="020B0503020204020204" pitchFamily="34" charset="-122"/>
                <a:ea typeface="微软雅黑" panose="020B0503020204020204" pitchFamily="34" charset="-122"/>
              </a:rPr>
              <a:t>视图可串行化调度</a:t>
            </a:r>
            <a:r>
              <a:rPr lang="zh-CN" altLang="en-US" sz="2000" b="1" dirty="0">
                <a:solidFill>
                  <a:srgbClr val="3B20FF"/>
                </a:solidFill>
                <a:latin typeface="微软雅黑" panose="020B0503020204020204" pitchFamily="34" charset="-122"/>
                <a:ea typeface="微软雅黑" panose="020B0503020204020204" pitchFamily="34" charset="-122"/>
              </a:rPr>
              <a:t>。</a:t>
            </a:r>
            <a:endParaRPr lang="zh-CN" altLang="zh-CN" sz="2000" b="1" dirty="0">
              <a:solidFill>
                <a:srgbClr val="3B20FF"/>
              </a:solidFill>
              <a:latin typeface="微软雅黑" panose="020B0503020204020204" pitchFamily="34" charset="-122"/>
              <a:ea typeface="微软雅黑" panose="020B0503020204020204" pitchFamily="34" charset="-122"/>
            </a:endParaRPr>
          </a:p>
          <a:p>
            <a:pPr>
              <a:lnSpc>
                <a:spcPct val="130000"/>
              </a:lnSpc>
            </a:pPr>
            <a:r>
              <a:rPr kumimoji="1" lang="zh-CN" altLang="en-US" sz="2000" b="1" dirty="0">
                <a:solidFill>
                  <a:srgbClr val="6F1787"/>
                </a:solidFill>
                <a:latin typeface="微软雅黑" panose="020B0503020204020204" pitchFamily="34" charset="-122"/>
                <a:ea typeface="微软雅黑" panose="020B0503020204020204" pitchFamily="34" charset="-122"/>
              </a:rPr>
              <a:t>视图可串行化调度包含的调度范围</a:t>
            </a:r>
            <a:r>
              <a:rPr kumimoji="1" lang="zh-CN" altLang="en-US" sz="2000" b="1" dirty="0">
                <a:solidFill>
                  <a:srgbClr val="3B20FF"/>
                </a:solidFill>
                <a:latin typeface="微软雅黑" panose="020B0503020204020204" pitchFamily="34" charset="-122"/>
                <a:ea typeface="微软雅黑" panose="020B0503020204020204" pitchFamily="34" charset="-122"/>
              </a:rPr>
              <a:t>比冲突可串行化调度更广，但是判断难度也更大。</a:t>
            </a:r>
            <a:endParaRPr kumimoji="1" lang="en-US" altLang="zh-CN" sz="2000" b="1" dirty="0">
              <a:solidFill>
                <a:srgbClr val="3B20FF"/>
              </a:solidFill>
              <a:latin typeface="微软雅黑" panose="020B0503020204020204" pitchFamily="34" charset="-122"/>
              <a:ea typeface="微软雅黑" panose="020B0503020204020204" pitchFamily="34" charset="-122"/>
            </a:endParaRPr>
          </a:p>
          <a:p>
            <a:pPr lvl="1">
              <a:lnSpc>
                <a:spcPct val="13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调度</a:t>
            </a:r>
            <a:r>
              <a:rPr lang="en-US" altLang="zh-CN" sz="2000" kern="100" dirty="0">
                <a:effectLst/>
                <a:latin typeface="微软雅黑" panose="020B0503020204020204" pitchFamily="34" charset="-122"/>
                <a:ea typeface="微软雅黑" panose="020B0503020204020204" pitchFamily="34" charset="-122"/>
              </a:rPr>
              <a:t>6</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及其优先图中可以发现，其优先图存在环，因此调度</a:t>
            </a:r>
            <a:r>
              <a:rPr lang="en-US" altLang="zh-CN" sz="2000" kern="100" dirty="0">
                <a:effectLst/>
                <a:latin typeface="微软雅黑" panose="020B0503020204020204" pitchFamily="34" charset="-122"/>
                <a:ea typeface="微软雅黑" panose="020B0503020204020204" pitchFamily="34" charset="-122"/>
              </a:rPr>
              <a:t>6</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不是冲突可串行化调度。</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30000"/>
              </a:lnSpc>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调度</a:t>
            </a:r>
            <a:r>
              <a:rPr lang="en-US" altLang="zh-CN" sz="2000" kern="100" dirty="0">
                <a:effectLst/>
                <a:latin typeface="微软雅黑" panose="020B0503020204020204" pitchFamily="34" charset="-122"/>
                <a:ea typeface="微软雅黑" panose="020B0503020204020204" pitchFamily="34" charset="-122"/>
              </a:rPr>
              <a:t>6</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等价于串行调度</a:t>
            </a:r>
            <a:r>
              <a:rPr lang="en-US" altLang="zh-CN" sz="2000" kern="100" dirty="0">
                <a:effectLst/>
                <a:latin typeface="微软雅黑" panose="020B0503020204020204" pitchFamily="34" charset="-122"/>
                <a:ea typeface="微软雅黑" panose="020B0503020204020204" pitchFamily="34" charset="-122"/>
              </a:rPr>
              <a:t>&lt;T</a:t>
            </a:r>
            <a:r>
              <a:rPr lang="en-US" altLang="zh-CN" sz="2000" kern="100" baseline="-25000" dirty="0">
                <a:effectLst/>
                <a:latin typeface="微软雅黑" panose="020B0503020204020204" pitchFamily="34" charset="-122"/>
                <a:ea typeface="微软雅黑" panose="020B0503020204020204" pitchFamily="34" charset="-122"/>
              </a:rPr>
              <a:t>1</a:t>
            </a:r>
            <a:r>
              <a:rPr lang="en-US" altLang="zh-CN" sz="2000" kern="100" dirty="0">
                <a:effectLst/>
                <a:latin typeface="微软雅黑" panose="020B0503020204020204" pitchFamily="34" charset="-122"/>
                <a:ea typeface="微软雅黑" panose="020B0503020204020204" pitchFamily="34" charset="-122"/>
              </a:rPr>
              <a:t>,T</a:t>
            </a:r>
            <a:r>
              <a:rPr lang="en-US" altLang="zh-CN" sz="2000" kern="100" baseline="-25000" dirty="0">
                <a:effectLst/>
                <a:latin typeface="微软雅黑" panose="020B0503020204020204" pitchFamily="34" charset="-122"/>
                <a:ea typeface="微软雅黑" panose="020B0503020204020204" pitchFamily="34" charset="-122"/>
              </a:rPr>
              <a:t>2</a:t>
            </a:r>
            <a:r>
              <a:rPr lang="en-US" altLang="zh-CN" sz="2000" kern="100" dirty="0">
                <a:effectLst/>
                <a:latin typeface="微软雅黑" panose="020B0503020204020204" pitchFamily="34" charset="-122"/>
                <a:ea typeface="微软雅黑" panose="020B0503020204020204" pitchFamily="34" charset="-122"/>
              </a:rPr>
              <a:t>,T</a:t>
            </a:r>
            <a:r>
              <a:rPr lang="en-US" altLang="zh-CN" sz="2000" kern="100" baseline="-25000" dirty="0">
                <a:effectLst/>
                <a:latin typeface="微软雅黑" panose="020B0503020204020204" pitchFamily="34" charset="-122"/>
                <a:ea typeface="微软雅黑" panose="020B0503020204020204" pitchFamily="34" charset="-122"/>
              </a:rPr>
              <a:t>3</a:t>
            </a:r>
            <a:r>
              <a:rPr lang="en-US" altLang="zh-CN" sz="2000" kern="100" dirty="0">
                <a:effectLst/>
                <a:latin typeface="微软雅黑" panose="020B0503020204020204" pitchFamily="34" charset="-122"/>
                <a:ea typeface="微软雅黑" panose="020B0503020204020204" pitchFamily="34" charset="-122"/>
              </a:rPr>
              <a:t>&gt;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，因此调度</a:t>
            </a:r>
            <a:r>
              <a:rPr lang="en-US" altLang="zh-CN" sz="2000" kern="100" dirty="0">
                <a:effectLst/>
                <a:latin typeface="微软雅黑" panose="020B0503020204020204" pitchFamily="34" charset="-122"/>
                <a:ea typeface="微软雅黑" panose="020B0503020204020204" pitchFamily="34" charset="-122"/>
              </a:rPr>
              <a:t>6</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是可串行化调度。</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300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（注意事务</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T1</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Write</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）是无效写，不会被</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读到，因此该调度是可串行化的）</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30000"/>
              </a:lnSpc>
            </a:pPr>
            <a:endParaRPr kumimoji="1" lang="zh-CN" altLang="en-US"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0C9CE9A9-C037-0EA1-9952-2700163E5184}"/>
              </a:ext>
            </a:extLst>
          </p:cNvPr>
          <p:cNvPicPr>
            <a:picLocks noChangeAspect="1"/>
          </p:cNvPicPr>
          <p:nvPr/>
        </p:nvPicPr>
        <p:blipFill>
          <a:blip r:embed="rId2"/>
          <a:stretch>
            <a:fillRect/>
          </a:stretch>
        </p:blipFill>
        <p:spPr>
          <a:xfrm>
            <a:off x="1856237" y="3982244"/>
            <a:ext cx="8045607" cy="2269469"/>
          </a:xfrm>
          <a:prstGeom prst="rect">
            <a:avLst/>
          </a:prstGeom>
        </p:spPr>
      </p:pic>
    </p:spTree>
    <p:extLst>
      <p:ext uri="{BB962C8B-B14F-4D97-AF65-F5344CB8AC3E}">
        <p14:creationId xmlns:p14="http://schemas.microsoft.com/office/powerpoint/2010/main" val="57904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9">
            <a:extLst>
              <a:ext uri="{FF2B5EF4-FFF2-40B4-BE49-F238E27FC236}">
                <a16:creationId xmlns:a16="http://schemas.microsoft.com/office/drawing/2014/main" id="{E134F092-84DE-45DF-AF6C-CBA771F6ECBE}"/>
              </a:ext>
            </a:extLst>
          </p:cNvPr>
          <p:cNvSpPr/>
          <p:nvPr/>
        </p:nvSpPr>
        <p:spPr>
          <a:xfrm>
            <a:off x="813391" y="1178704"/>
            <a:ext cx="10565218" cy="4733001"/>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p:txBody>
          <a:bodyPr/>
          <a:lstStyle/>
          <a:p>
            <a:r>
              <a:rPr lang="zh-CN" altLang="zh-CN" sz="3600" kern="1200" dirty="0">
                <a:latin typeface="微软雅黑" panose="020B0503020204020204" pitchFamily="34" charset="-122"/>
                <a:ea typeface="微软雅黑" panose="020B0503020204020204" pitchFamily="34" charset="-122"/>
              </a:rPr>
              <a:t>事务概览及其概念 </a:t>
            </a:r>
            <a:endParaRPr lang="zh-CN" altLang="en-US" sz="3600" kern="1200" dirty="0">
              <a:latin typeface="微软雅黑" panose="020B0503020204020204" pitchFamily="34" charset="-122"/>
              <a:ea typeface="微软雅黑" panose="020B0503020204020204" pitchFamily="34" charset="-12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813391" y="1224685"/>
            <a:ext cx="10984357" cy="4367224"/>
          </a:xfrm>
        </p:spPr>
        <p:txBody>
          <a:bodyPr/>
          <a:lstStyle/>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事务的定义：</a:t>
            </a:r>
            <a:r>
              <a:rPr lang="zh-CN" altLang="zh-CN" sz="2000" b="1" dirty="0">
                <a:solidFill>
                  <a:srgbClr val="6F1787"/>
                </a:solidFill>
                <a:latin typeface="微软雅黑" panose="020B0503020204020204" pitchFamily="34" charset="-122"/>
                <a:ea typeface="微软雅黑" panose="020B0503020204020204" pitchFamily="34" charset="-122"/>
              </a:rPr>
              <a:t>事务是多个数据库操作组合成的一个不可分割的、同时成功或失败的工作单元</a:t>
            </a:r>
            <a:r>
              <a:rPr lang="zh-CN" altLang="en-US" sz="2000" b="1" dirty="0">
                <a:solidFill>
                  <a:srgbClr val="6F1787"/>
                </a:solidFill>
                <a:latin typeface="微软雅黑" panose="020B0503020204020204" pitchFamily="34" charset="-122"/>
                <a:ea typeface="微软雅黑" panose="020B0503020204020204" pitchFamily="34" charset="-122"/>
              </a:rPr>
              <a:t>。</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kumimoji="1" lang="zh-CN" altLang="en-US" sz="2000" dirty="0">
                <a:latin typeface="微软雅黑" panose="020B0503020204020204" pitchFamily="34" charset="-122"/>
                <a:ea typeface="微软雅黑" panose="020B0503020204020204" pitchFamily="34" charset="-122"/>
              </a:rPr>
              <a:t>如下为一转账事务</a:t>
            </a: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事务中途也可以主动撤销该事务</a:t>
            </a:r>
            <a:endParaRPr kumimoji="1" lang="en-US" altLang="zh-CN" sz="2000" dirty="0">
              <a:latin typeface="微软雅黑" panose="020B0503020204020204" pitchFamily="34" charset="-122"/>
              <a:ea typeface="微软雅黑" panose="020B0503020204020204" pitchFamily="34" charset="-122"/>
            </a:endParaRPr>
          </a:p>
          <a:p>
            <a:pPr lvl="1">
              <a:lnSpc>
                <a:spcPct val="150000"/>
              </a:lnSpc>
            </a:pPr>
            <a:endParaRPr lang="en-US" altLang="zh-CN" sz="2000" dirty="0">
              <a:latin typeface="微软雅黑" panose="020B0503020204020204" pitchFamily="34" charset="-122"/>
              <a:ea typeface="微软雅黑" panose="020B0503020204020204" pitchFamily="34" charset="-122"/>
            </a:endParaRPr>
          </a:p>
          <a:p>
            <a:pPr lvl="1">
              <a:lnSpc>
                <a:spcPct val="150000"/>
              </a:lnSpc>
            </a:pPr>
            <a:endParaRPr kumimoji="1" lang="en-US" altLang="zh-CN" sz="2000" dirty="0">
              <a:latin typeface="微软雅黑" panose="020B0503020204020204" pitchFamily="34" charset="-122"/>
              <a:ea typeface="微软雅黑" panose="020B0503020204020204" pitchFamily="34" charset="-122"/>
            </a:endParaRPr>
          </a:p>
          <a:p>
            <a:pPr marL="422041" lvl="1" indent="0">
              <a:lnSpc>
                <a:spcPct val="150000"/>
              </a:lnSpc>
              <a:buNone/>
            </a:pP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en-US" altLang="zh-CN" sz="2000" kern="100" spc="-20" dirty="0">
                <a:solidFill>
                  <a:srgbClr val="000000"/>
                </a:solidFill>
                <a:latin typeface="微软雅黑" panose="020B0503020204020204" pitchFamily="34" charset="-122"/>
                <a:ea typeface="微软雅黑" panose="020B0503020204020204" pitchFamily="34" charset="-122"/>
                <a:cs typeface="Huawei Sans"/>
              </a:rPr>
              <a:t>ROLLBACK</a:t>
            </a:r>
            <a:r>
              <a:rPr lang="zh-CN" altLang="en-US" sz="2000" kern="100" spc="-20" dirty="0">
                <a:solidFill>
                  <a:srgbClr val="000000"/>
                </a:solidFill>
                <a:latin typeface="微软雅黑" panose="020B0503020204020204" pitchFamily="34" charset="-122"/>
                <a:ea typeface="微软雅黑" panose="020B0503020204020204" pitchFamily="34" charset="-122"/>
                <a:cs typeface="Huawei Sans"/>
              </a:rPr>
              <a:t> 表示事务回滚，撤销该事务</a:t>
            </a:r>
            <a:endParaRPr lang="en-US" altLang="zh-CN" sz="2000" kern="100" spc="-20" dirty="0">
              <a:solidFill>
                <a:srgbClr val="000000"/>
              </a:solidFill>
              <a:latin typeface="微软雅黑" panose="020B0503020204020204" pitchFamily="34" charset="-122"/>
              <a:ea typeface="微软雅黑" panose="020B0503020204020204" pitchFamily="34" charset="-122"/>
              <a:cs typeface="Huawei Sans"/>
            </a:endParaRPr>
          </a:p>
          <a:p>
            <a:pPr lvl="2">
              <a:lnSpc>
                <a:spcPct val="150000"/>
              </a:lnSpc>
            </a:pPr>
            <a:r>
              <a:rPr lang="zh-CN" altLang="en-US" sz="2000" kern="100" spc="-20" dirty="0">
                <a:solidFill>
                  <a:srgbClr val="000000"/>
                </a:solidFill>
                <a:latin typeface="微软雅黑" panose="020B0503020204020204" pitchFamily="34" charset="-122"/>
                <a:ea typeface="微软雅黑" panose="020B0503020204020204" pitchFamily="34" charset="-122"/>
                <a:cs typeface="Huawei Sans"/>
              </a:rPr>
              <a:t>也有数据库使用</a:t>
            </a:r>
            <a:r>
              <a:rPr lang="en-US" altLang="zh-CN" sz="2000" kern="100" spc="-20" dirty="0">
                <a:solidFill>
                  <a:srgbClr val="000000"/>
                </a:solidFill>
                <a:latin typeface="微软雅黑" panose="020B0503020204020204" pitchFamily="34" charset="-122"/>
                <a:ea typeface="微软雅黑" panose="020B0503020204020204" pitchFamily="34" charset="-122"/>
                <a:cs typeface="Huawei Sans"/>
              </a:rPr>
              <a:t>ABORT</a:t>
            </a:r>
            <a:r>
              <a:rPr lang="zh-CN" altLang="en-US" sz="2000" kern="100" spc="-20" dirty="0">
                <a:solidFill>
                  <a:srgbClr val="000000"/>
                </a:solidFill>
                <a:latin typeface="微软雅黑" panose="020B0503020204020204" pitchFamily="34" charset="-122"/>
                <a:ea typeface="微软雅黑" panose="020B0503020204020204" pitchFamily="34" charset="-122"/>
                <a:cs typeface="Huawei Sans"/>
              </a:rPr>
              <a:t>，其功能和</a:t>
            </a:r>
            <a:r>
              <a:rPr lang="en-US" altLang="zh-CN" sz="2000" kern="100" spc="-20" dirty="0">
                <a:solidFill>
                  <a:srgbClr val="000000"/>
                </a:solidFill>
                <a:latin typeface="微软雅黑" panose="020B0503020204020204" pitchFamily="34" charset="-122"/>
                <a:ea typeface="微软雅黑" panose="020B0503020204020204" pitchFamily="34" charset="-122"/>
                <a:cs typeface="Huawei Sans"/>
              </a:rPr>
              <a:t>ROLLBACK</a:t>
            </a:r>
            <a:r>
              <a:rPr lang="zh-CN" altLang="en-US" sz="2000" kern="100" spc="-20" dirty="0">
                <a:solidFill>
                  <a:srgbClr val="000000"/>
                </a:solidFill>
                <a:latin typeface="微软雅黑" panose="020B0503020204020204" pitchFamily="34" charset="-122"/>
                <a:ea typeface="微软雅黑" panose="020B0503020204020204" pitchFamily="34" charset="-122"/>
                <a:cs typeface="Huawei Sans"/>
              </a:rPr>
              <a:t>一致</a:t>
            </a:r>
            <a:endParaRPr lang="zh-CN" altLang="zh-CN" sz="2000" kern="100" spc="-20" dirty="0">
              <a:latin typeface="微软雅黑" panose="020B0503020204020204" pitchFamily="34" charset="-122"/>
              <a:ea typeface="微软雅黑" panose="020B0503020204020204" pitchFamily="34" charset="-122"/>
              <a:cs typeface="Huawei Sans"/>
            </a:endParaRPr>
          </a:p>
          <a:p>
            <a:pPr lvl="1"/>
            <a:endParaRPr kumimoji="1" lang="zh-CN" altLang="en-US"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
        <p:nvSpPr>
          <p:cNvPr id="8" name="文本框 7">
            <a:extLst>
              <a:ext uri="{FF2B5EF4-FFF2-40B4-BE49-F238E27FC236}">
                <a16:creationId xmlns:a16="http://schemas.microsoft.com/office/drawing/2014/main" id="{22F2F969-002C-A846-BDE1-081E34EC4C5F}"/>
              </a:ext>
            </a:extLst>
          </p:cNvPr>
          <p:cNvSpPr txBox="1"/>
          <p:nvPr/>
        </p:nvSpPr>
        <p:spPr>
          <a:xfrm>
            <a:off x="1544450" y="2929651"/>
            <a:ext cx="8945095" cy="1231106"/>
          </a:xfrm>
          <a:prstGeom prst="rect">
            <a:avLst/>
          </a:prstGeom>
          <a:noFill/>
        </p:spPr>
        <p:txBody>
          <a:bodyPr wrap="square">
            <a:spAutoFit/>
          </a:bodyPr>
          <a:lstStyle/>
          <a:p>
            <a:pPr latinLnBrk="1">
              <a:spcBef>
                <a:spcPts val="200"/>
              </a:spcBef>
              <a:spcAft>
                <a:spcPts val="200"/>
              </a:spcAft>
            </a:pP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START TRANSACTION;</a:t>
            </a:r>
            <a:endParaRPr lang="zh-CN" altLang="zh-CN" sz="1600"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UPDATE account SET balance = balance + 100.00 WHERE name = '</a:t>
            </a:r>
            <a:r>
              <a:rPr lang="zh-CN"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小王</a:t>
            </a: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 </a:t>
            </a:r>
            <a:endParaRPr lang="zh-CN" altLang="zh-CN" sz="1600"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UPDATE account SET balance = balance - 100.00 WHERE name = '</a:t>
            </a:r>
            <a:r>
              <a:rPr lang="zh-CN"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小明</a:t>
            </a: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 </a:t>
            </a:r>
            <a:endParaRPr lang="zh-CN" altLang="zh-CN" sz="1600" b="1" kern="100" spc="-20" dirty="0">
              <a:effectLst/>
              <a:latin typeface="微软雅黑" panose="020B0503020204020204" pitchFamily="34" charset="-122"/>
              <a:ea typeface="微软雅黑" panose="020B0503020204020204" pitchFamily="34" charset="-122"/>
              <a:cs typeface="Huawei Sans"/>
            </a:endParaRPr>
          </a:p>
          <a:p>
            <a:pPr latinLnBrk="1">
              <a:spcBef>
                <a:spcPts val="200"/>
              </a:spcBef>
              <a:spcAft>
                <a:spcPts val="200"/>
              </a:spcAft>
            </a:pPr>
            <a:r>
              <a:rPr lang="en-US" altLang="zh-CN" sz="1600" b="1" kern="100" spc="-20" dirty="0">
                <a:solidFill>
                  <a:srgbClr val="000000"/>
                </a:solidFill>
                <a:effectLst/>
                <a:latin typeface="微软雅黑" panose="020B0503020204020204" pitchFamily="34" charset="-122"/>
                <a:ea typeface="微软雅黑" panose="020B0503020204020204" pitchFamily="34" charset="-122"/>
                <a:cs typeface="Huawei Sans"/>
              </a:rPr>
              <a:t>ROLLBACK;</a:t>
            </a:r>
            <a:endParaRPr lang="zh-CN" altLang="zh-CN" sz="1600" b="1" kern="100" spc="-20" dirty="0">
              <a:effectLst/>
              <a:latin typeface="微软雅黑" panose="020B0503020204020204" pitchFamily="34" charset="-122"/>
              <a:ea typeface="微软雅黑" panose="020B0503020204020204" pitchFamily="34" charset="-122"/>
              <a:cs typeface="Huawei Sans"/>
            </a:endParaRPr>
          </a:p>
        </p:txBody>
      </p:sp>
    </p:spTree>
    <p:extLst>
      <p:ext uri="{BB962C8B-B14F-4D97-AF65-F5344CB8AC3E}">
        <p14:creationId xmlns:p14="http://schemas.microsoft.com/office/powerpoint/2010/main" val="3462408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F5FC1F43-CF77-4E40-8928-907C7DCCF8DA}"/>
              </a:ext>
            </a:extLst>
          </p:cNvPr>
          <p:cNvSpPr/>
          <p:nvPr/>
        </p:nvSpPr>
        <p:spPr bwMode="auto">
          <a:xfrm>
            <a:off x="377688" y="1120673"/>
            <a:ext cx="11618842" cy="520200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视图可串行化调度定义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37452" y="1120673"/>
            <a:ext cx="10933635" cy="2352230"/>
          </a:xfrm>
        </p:spPr>
        <p:txBody>
          <a:bodyPr/>
          <a:lstStyle/>
          <a:p>
            <a:pPr>
              <a:lnSpc>
                <a:spcPct val="120000"/>
              </a:lnSpc>
            </a:pPr>
            <a:r>
              <a:rPr lang="zh-CN"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视图可串行化从视图等价的定义出发，针对一个调度</a:t>
            </a:r>
            <a:r>
              <a:rPr lang="en-US" altLang="zh-CN" sz="2000" b="1" i="1" kern="100" dirty="0">
                <a:solidFill>
                  <a:srgbClr val="6F1787"/>
                </a:solidFill>
                <a:effectLst/>
                <a:latin typeface="微软雅黑" panose="020B0503020204020204" pitchFamily="34" charset="-122"/>
                <a:ea typeface="微软雅黑" panose="020B0503020204020204" pitchFamily="34" charset="-122"/>
              </a:rPr>
              <a:t>S’</a:t>
            </a:r>
            <a:r>
              <a:rPr lang="zh-CN"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去发现其等价的串行调度</a:t>
            </a:r>
            <a:r>
              <a:rPr lang="en-US" altLang="zh-CN" sz="2000" b="1" i="1" kern="100" dirty="0">
                <a:solidFill>
                  <a:srgbClr val="6F1787"/>
                </a:solidFill>
                <a:effectLst/>
                <a:latin typeface="微软雅黑" panose="020B0503020204020204" pitchFamily="34" charset="-122"/>
                <a:ea typeface="微软雅黑" panose="020B0503020204020204" pitchFamily="34" charset="-122"/>
              </a:rPr>
              <a:t>S</a:t>
            </a:r>
            <a:r>
              <a:rPr lang="zh-CN" altLang="en-US" sz="2000" b="1" i="1" kern="100" dirty="0">
                <a:solidFill>
                  <a:srgbClr val="6F1787"/>
                </a:solidFill>
                <a:effectLst/>
                <a:latin typeface="微软雅黑" panose="020B0503020204020204" pitchFamily="34" charset="-122"/>
                <a:ea typeface="微软雅黑" panose="020B0503020204020204" pitchFamily="34" charset="-122"/>
              </a:rPr>
              <a:t> </a:t>
            </a:r>
            <a:r>
              <a:rPr lang="zh-CN"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来确定</a:t>
            </a:r>
            <a:r>
              <a:rPr lang="en-US" altLang="zh-CN" sz="2000" b="1" i="1" kern="100" dirty="0">
                <a:solidFill>
                  <a:srgbClr val="6F1787"/>
                </a:solidFill>
                <a:effectLst/>
                <a:latin typeface="微软雅黑" panose="020B0503020204020204" pitchFamily="34" charset="-122"/>
                <a:ea typeface="微软雅黑" panose="020B0503020204020204" pitchFamily="34" charset="-122"/>
              </a:rPr>
              <a:t>S’</a:t>
            </a:r>
            <a:r>
              <a:rPr lang="zh-CN"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是一个视图可串行化调度。</a:t>
            </a:r>
            <a:endParaRPr lang="en-US"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20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满足下面</a:t>
            </a:r>
            <a:r>
              <a:rPr lang="en-US" altLang="zh-CN" sz="20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rPr>
              <a:t>个条件的两个调度视图等价：对任意</a:t>
            </a:r>
            <a:r>
              <a:rPr lang="zh-CN"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数据库的记录</a:t>
            </a:r>
            <a:r>
              <a:rPr lang="en-US" altLang="zh-CN"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X</a:t>
            </a:r>
            <a:endParaRPr lang="en-US" altLang="zh-CN" sz="20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pPr lvl="1">
              <a:lnSpc>
                <a:spcPct val="120000"/>
              </a:lnSpc>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1.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若调度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中事务</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读取了</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的初始值，则调度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i="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也需要读取</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初始值</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lvl="1">
              <a:lnSpc>
                <a:spcPct val="120000"/>
              </a:lnSpc>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2.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若调度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中事务</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读取了</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更新的</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值，则调度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i="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也需要</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读取</a:t>
            </a:r>
            <a:r>
              <a:rPr lang="en-US" altLang="zh-CN" sz="2000" i="1" kern="100" dirty="0" err="1">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j</a:t>
            </a:r>
            <a:r>
              <a:rPr lang="zh-CN" altLang="en-US" sz="2000" i="1" kern="100" baseline="-250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更新的</a:t>
            </a:r>
            <a:r>
              <a:rPr lang="en-US"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值</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a:p>
            <a:pPr lvl="1">
              <a:lnSpc>
                <a:spcPct val="120000"/>
              </a:lnSpc>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 若调度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中事务</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最后写入了</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的值，则调度</a:t>
            </a:r>
            <a:r>
              <a:rPr lang="en-US" altLang="zh-CN" sz="2000" i="1" kern="100" dirty="0">
                <a:effectLst/>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2000" i="1"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2000" i="1" kern="100" dirty="0" err="1">
                <a:effectLst/>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2000" i="1" kern="100" baseline="-25000" dirty="0" err="1">
                <a:effectLst/>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000" i="1" kern="100" baseline="-250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也要最后</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写入了</a:t>
            </a:r>
            <a:r>
              <a:rPr lang="en-US"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X</a:t>
            </a:r>
            <a:r>
              <a:rPr lang="zh-CN" altLang="zh-CN" sz="20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的值</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0C9CE9A9-C037-0EA1-9952-2700163E5184}"/>
              </a:ext>
            </a:extLst>
          </p:cNvPr>
          <p:cNvPicPr>
            <a:picLocks noChangeAspect="1"/>
          </p:cNvPicPr>
          <p:nvPr/>
        </p:nvPicPr>
        <p:blipFill>
          <a:blip r:embed="rId2"/>
          <a:stretch>
            <a:fillRect/>
          </a:stretch>
        </p:blipFill>
        <p:spPr>
          <a:xfrm>
            <a:off x="1600529" y="3851068"/>
            <a:ext cx="8762236" cy="2471612"/>
          </a:xfrm>
          <a:prstGeom prst="rect">
            <a:avLst/>
          </a:prstGeom>
          <a:noFill/>
        </p:spPr>
      </p:pic>
    </p:spTree>
    <p:extLst>
      <p:ext uri="{BB962C8B-B14F-4D97-AF65-F5344CB8AC3E}">
        <p14:creationId xmlns:p14="http://schemas.microsoft.com/office/powerpoint/2010/main" val="3453048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64AE6194-23C8-42ED-A88A-EDDBA06360C4}"/>
              </a:ext>
            </a:extLst>
          </p:cNvPr>
          <p:cNvSpPr/>
          <p:nvPr/>
        </p:nvSpPr>
        <p:spPr bwMode="auto">
          <a:xfrm>
            <a:off x="505523" y="1336235"/>
            <a:ext cx="11628783" cy="4799736"/>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 </a:t>
            </a:r>
            <a:r>
              <a:rPr lang="en-US" altLang="zh-CN" sz="3600" kern="1200" dirty="0">
                <a:latin typeface="微软雅黑" panose="020B0503020204020204" pitchFamily="82" charset="2"/>
                <a:ea typeface="微软雅黑" panose="020B0503020204020204" pitchFamily="82" charset="2"/>
              </a:rPr>
              <a:t>vs</a:t>
            </a:r>
            <a:r>
              <a:rPr lang="zh-CN" altLang="en-US" sz="3600" kern="1200" dirty="0">
                <a:latin typeface="微软雅黑" panose="020B0503020204020204" pitchFamily="82" charset="2"/>
                <a:ea typeface="微软雅黑" panose="020B0503020204020204" pitchFamily="82" charset="2"/>
              </a:rPr>
              <a:t> 冲突可串行化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717943" y="1336817"/>
            <a:ext cx="11228892" cy="5005387"/>
          </a:xfrm>
        </p:spPr>
        <p:txBody>
          <a:bodyPr/>
          <a:lstStyle/>
          <a:p>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冲突可串行化调度肯定是视图可串行化调度的证明：</a:t>
            </a:r>
            <a:endPar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冲突可串行化调度</a:t>
            </a:r>
            <a:r>
              <a:rPr lang="en-US" altLang="zh-CN" sz="2400" i="1" kern="100" dirty="0">
                <a:effectLst/>
                <a:latin typeface="微软雅黑" panose="020B0503020204020204" pitchFamily="34" charset="-122"/>
                <a:ea typeface="微软雅黑" panose="020B0503020204020204" pitchFamily="34" charset="-122"/>
              </a:rPr>
              <a:t>S’</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等价于某个串行调度</a:t>
            </a:r>
            <a:r>
              <a:rPr lang="en-US" altLang="zh-CN" sz="2400" kern="100" dirty="0">
                <a:effectLst/>
                <a:latin typeface="微软雅黑" panose="020B0503020204020204" pitchFamily="34" charset="-122"/>
                <a:ea typeface="微软雅黑" panose="020B0503020204020204" pitchFamily="34" charset="-122"/>
              </a:rPr>
              <a:t>S</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读与写冲突要求了调度</a:t>
            </a:r>
            <a:r>
              <a:rPr lang="en-US" altLang="zh-CN" sz="2400" kern="100" dirty="0">
                <a:solidFill>
                  <a:srgbClr val="3B20FF"/>
                </a:solidFill>
                <a:effectLst/>
                <a:latin typeface="微软雅黑" panose="020B0503020204020204" pitchFamily="34" charset="-122"/>
                <a:ea typeface="微软雅黑" panose="020B0503020204020204" pitchFamily="34" charset="-122"/>
              </a:rPr>
              <a:t>S</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对于任意记录</a:t>
            </a:r>
            <a:r>
              <a:rPr lang="en-US" altLang="zh-CN" sz="2400" kern="100" dirty="0">
                <a:solidFill>
                  <a:srgbClr val="3B20FF"/>
                </a:solidFill>
                <a:effectLst/>
                <a:latin typeface="微软雅黑" panose="020B0503020204020204" pitchFamily="34" charset="-122"/>
                <a:ea typeface="微软雅黑" panose="020B0503020204020204" pitchFamily="34" charset="-122"/>
              </a:rPr>
              <a:t>X</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的事务读写关系和</a:t>
            </a:r>
            <a:r>
              <a:rPr lang="en-US" altLang="zh-CN" sz="2400" i="1" kern="100" dirty="0">
                <a:solidFill>
                  <a:srgbClr val="3B20FF"/>
                </a:solidFill>
                <a:effectLst/>
                <a:latin typeface="微软雅黑" panose="020B0503020204020204" pitchFamily="34" charset="-122"/>
                <a:ea typeface="微软雅黑" panose="020B0503020204020204" pitchFamily="34" charset="-122"/>
              </a:rPr>
              <a:t>S’</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一致，这满足了视图等价的条件</a:t>
            </a:r>
            <a:r>
              <a:rPr lang="en-US" altLang="zh-CN" sz="2400" kern="100" dirty="0">
                <a:solidFill>
                  <a:srgbClr val="3B20FF"/>
                </a:solidFill>
                <a:effectLst/>
                <a:latin typeface="微软雅黑" panose="020B0503020204020204" pitchFamily="34" charset="-122"/>
                <a:ea typeface="微软雅黑" panose="020B0503020204020204" pitchFamily="34" charset="-122"/>
              </a:rPr>
              <a:t>1</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和条件</a:t>
            </a:r>
            <a:r>
              <a:rPr lang="en-US" altLang="zh-CN" sz="2400" kern="100" dirty="0">
                <a:solidFill>
                  <a:srgbClr val="3B20FF"/>
                </a:solidFill>
                <a:effectLst/>
                <a:latin typeface="微软雅黑" panose="020B0503020204020204" pitchFamily="34" charset="-122"/>
                <a:ea typeface="微软雅黑" panose="020B0503020204020204" pitchFamily="34" charset="-122"/>
              </a:rPr>
              <a:t>2</a:t>
            </a:r>
            <a:r>
              <a:rPr lang="zh-CN" altLang="en-US" sz="2400" kern="100" dirty="0">
                <a:solidFill>
                  <a:srgbClr val="3B20FF"/>
                </a:solidFill>
                <a:effectLst/>
                <a:latin typeface="微软雅黑" panose="020B0503020204020204" pitchFamily="34" charset="-122"/>
                <a:ea typeface="微软雅黑" panose="020B0503020204020204" pitchFamily="34" charset="-122"/>
              </a:rPr>
              <a:t>。</a:t>
            </a:r>
            <a:endParaRPr lang="en-US" altLang="zh-CN" sz="2400" kern="100" dirty="0">
              <a:solidFill>
                <a:srgbClr val="3B20FF"/>
              </a:solidFill>
              <a:effectLst/>
              <a:latin typeface="微软雅黑" panose="020B0503020204020204" pitchFamily="34" charset="-122"/>
              <a:ea typeface="微软雅黑" panose="020B0503020204020204" pitchFamily="34" charset="-122"/>
            </a:endParaRPr>
          </a:p>
          <a:p>
            <a:pPr lvl="1"/>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写写冲突要求了调度</a:t>
            </a:r>
            <a:r>
              <a:rPr lang="en-US" altLang="zh-CN" sz="2400" kern="100" dirty="0">
                <a:solidFill>
                  <a:srgbClr val="3B20FF"/>
                </a:solidFill>
                <a:effectLst/>
                <a:latin typeface="微软雅黑" panose="020B0503020204020204" pitchFamily="34" charset="-122"/>
                <a:ea typeface="微软雅黑" panose="020B0503020204020204" pitchFamily="34" charset="-122"/>
              </a:rPr>
              <a:t>S</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中最后一个记录</a:t>
            </a:r>
            <a:r>
              <a:rPr lang="en-US" altLang="zh-CN" sz="2400" kern="100" dirty="0">
                <a:solidFill>
                  <a:srgbClr val="3B20FF"/>
                </a:solidFill>
                <a:effectLst/>
                <a:latin typeface="微软雅黑" panose="020B0503020204020204" pitchFamily="34" charset="-122"/>
                <a:ea typeface="微软雅黑" panose="020B0503020204020204" pitchFamily="34" charset="-122"/>
              </a:rPr>
              <a:t>X</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的写入事务无法移到其他写入</a:t>
            </a:r>
            <a:r>
              <a:rPr lang="en-US" altLang="zh-CN" sz="2400" kern="100" dirty="0">
                <a:solidFill>
                  <a:srgbClr val="3B20FF"/>
                </a:solidFill>
                <a:effectLst/>
                <a:latin typeface="微软雅黑" panose="020B0503020204020204" pitchFamily="34" charset="-122"/>
                <a:ea typeface="微软雅黑" panose="020B0503020204020204" pitchFamily="34" charset="-122"/>
              </a:rPr>
              <a:t>X</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的事务之前，这满足了视图等价的条件</a:t>
            </a:r>
            <a:r>
              <a:rPr lang="en-US" altLang="zh-CN" sz="2400" kern="100" dirty="0">
                <a:solidFill>
                  <a:srgbClr val="3B20FF"/>
                </a:solidFill>
                <a:effectLst/>
                <a:latin typeface="微软雅黑" panose="020B0503020204020204" pitchFamily="34" charset="-122"/>
                <a:ea typeface="微软雅黑" panose="020B0503020204020204" pitchFamily="34" charset="-122"/>
              </a:rPr>
              <a:t>3</a:t>
            </a:r>
            <a:r>
              <a:rPr lang="zh-CN"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因此</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冲突可串行化调度</a:t>
            </a:r>
            <a:r>
              <a:rPr lang="en-US" altLang="zh-CN" sz="2400" i="1" kern="100" dirty="0">
                <a:effectLst/>
                <a:latin typeface="微软雅黑" panose="020B0503020204020204" pitchFamily="34" charset="-122"/>
                <a:ea typeface="微软雅黑" panose="020B0503020204020204" pitchFamily="34" charset="-122"/>
              </a:rPr>
              <a:t>S’</a:t>
            </a:r>
            <a:r>
              <a:rPr lang="zh-CN" altLang="en-US" sz="2400" kern="100" dirty="0">
                <a:effectLst/>
                <a:latin typeface="微软雅黑" panose="020B0503020204020204" pitchFamily="34" charset="-122"/>
                <a:ea typeface="微软雅黑" panose="020B0503020204020204" pitchFamily="34" charset="-122"/>
              </a:rPr>
              <a:t>视图</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等价于串行调度</a:t>
            </a:r>
            <a:r>
              <a:rPr lang="en-US" altLang="zh-CN" sz="2400" kern="100" dirty="0">
                <a:effectLst/>
                <a:latin typeface="微软雅黑" panose="020B0503020204020204" pitchFamily="34" charset="-122"/>
                <a:ea typeface="微软雅黑" panose="020B0503020204020204" pitchFamily="34" charset="-122"/>
              </a:rPr>
              <a:t>S</a:t>
            </a:r>
            <a:r>
              <a:rPr lang="zh-CN" altLang="en-US" sz="2400" kern="100" dirty="0">
                <a:effectLst/>
                <a:latin typeface="微软雅黑" panose="020B0503020204020204" pitchFamily="34" charset="-122"/>
                <a:ea typeface="微软雅黑" panose="020B0503020204020204" pitchFamily="34" charset="-122"/>
              </a:rPr>
              <a:t>。</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b="1"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冲突可串行化调度一定是视图可串行化</a:t>
            </a:r>
            <a:endParaRPr lang="en-US"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400" b="1"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但视图可串行化调度不一定是冲突可串行化</a:t>
            </a:r>
            <a:endParaRPr lang="en-US" altLang="zh-CN" sz="2400" b="1"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lvl="1"/>
            <a:r>
              <a:rPr lang="zh-CN" altLang="en-US"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一般是引入了盲写（</a:t>
            </a:r>
            <a:r>
              <a:rPr lang="en-US" altLang="zh-CN"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blind</a:t>
            </a:r>
            <a:r>
              <a:rPr lang="zh-CN" altLang="en-US"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write</a:t>
            </a:r>
            <a:r>
              <a:rPr lang="zh-CN" altLang="en-US" sz="2400" kern="100" dirty="0">
                <a:solidFill>
                  <a:srgbClr val="3B20FF"/>
                </a:solidFill>
                <a:latin typeface="微软雅黑" panose="020B0503020204020204" pitchFamily="34" charset="-122"/>
                <a:ea typeface="微软雅黑" panose="020B0503020204020204" pitchFamily="34" charset="-122"/>
                <a:cs typeface="Times New Roman" panose="02020603050405020304" pitchFamily="18" charset="0"/>
              </a:rPr>
              <a:t>），即不需要读取数据的写</a:t>
            </a:r>
            <a:endParaRPr lang="en-US" altLang="zh-CN" sz="2400"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marL="0" indent="0">
              <a:buNone/>
            </a:pP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958056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E91CAE8D-6940-4366-A9A1-73375EF55C98}"/>
              </a:ext>
            </a:extLst>
          </p:cNvPr>
          <p:cNvSpPr/>
          <p:nvPr/>
        </p:nvSpPr>
        <p:spPr bwMode="auto">
          <a:xfrm>
            <a:off x="880464" y="1233487"/>
            <a:ext cx="10431073" cy="4776035"/>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 </a:t>
            </a:r>
            <a:r>
              <a:rPr lang="en-US" altLang="zh-CN" sz="3600" kern="1200" dirty="0">
                <a:latin typeface="微软雅黑" panose="020B0503020204020204" pitchFamily="82" charset="2"/>
                <a:ea typeface="微软雅黑" panose="020B0503020204020204" pitchFamily="82" charset="2"/>
              </a:rPr>
              <a:t>vs</a:t>
            </a:r>
            <a:r>
              <a:rPr lang="zh-CN" altLang="en-US" sz="3600" kern="1200" dirty="0">
                <a:latin typeface="微软雅黑" panose="020B0503020204020204" pitchFamily="82" charset="2"/>
                <a:ea typeface="微软雅黑" panose="020B0503020204020204" pitchFamily="82" charset="2"/>
              </a:rPr>
              <a:t> 冲突可串行化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905926" y="1326969"/>
            <a:ext cx="11825360" cy="5005387"/>
          </a:xfrm>
        </p:spPr>
        <p:txBody>
          <a:bodyPr/>
          <a:lstStyle/>
          <a:p>
            <a:r>
              <a:rPr lang="zh-CN" altLang="en-US"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盲写：未读，直接写</a:t>
            </a:r>
            <a:endParaRPr lang="en-US" altLang="zh-CN" sz="24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20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rPr>
              <a:t>一个调度是视图可串行化，但不是冲突可串行化，</a:t>
            </a:r>
            <a:r>
              <a:rPr lang="zh-CN" altLang="en-US" sz="2000" b="1"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rPr>
              <a:t>一般由盲写造成</a:t>
            </a:r>
            <a:endParaRPr lang="en-US" altLang="zh-CN" sz="2000" b="1" kern="100" dirty="0">
              <a:solidFill>
                <a:srgbClr val="3B20FF"/>
              </a:solidFill>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1800" b="1" kern="100" dirty="0">
              <a:solidFill>
                <a:srgbClr val="6F1787"/>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0C9CE9A9-C037-0EA1-9952-2700163E5184}"/>
              </a:ext>
            </a:extLst>
          </p:cNvPr>
          <p:cNvPicPr>
            <a:picLocks noChangeAspect="1"/>
          </p:cNvPicPr>
          <p:nvPr/>
        </p:nvPicPr>
        <p:blipFill>
          <a:blip r:embed="rId2"/>
          <a:stretch>
            <a:fillRect/>
          </a:stretch>
        </p:blipFill>
        <p:spPr>
          <a:xfrm>
            <a:off x="1132323" y="1926589"/>
            <a:ext cx="9042648" cy="2550709"/>
          </a:xfrm>
          <a:prstGeom prst="rect">
            <a:avLst/>
          </a:prstGeom>
        </p:spPr>
      </p:pic>
      <p:sp>
        <p:nvSpPr>
          <p:cNvPr id="6" name="椭圆 5">
            <a:extLst>
              <a:ext uri="{FF2B5EF4-FFF2-40B4-BE49-F238E27FC236}">
                <a16:creationId xmlns:a16="http://schemas.microsoft.com/office/drawing/2014/main" id="{073B6281-FE0E-EECA-654D-F0D0D45AB42A}"/>
              </a:ext>
            </a:extLst>
          </p:cNvPr>
          <p:cNvSpPr/>
          <p:nvPr/>
        </p:nvSpPr>
        <p:spPr bwMode="auto">
          <a:xfrm>
            <a:off x="3340718" y="2526084"/>
            <a:ext cx="1280160" cy="675860"/>
          </a:xfrm>
          <a:prstGeom prst="ellipse">
            <a:avLst/>
          </a:pr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8" name="文本框 7">
            <a:extLst>
              <a:ext uri="{FF2B5EF4-FFF2-40B4-BE49-F238E27FC236}">
                <a16:creationId xmlns:a16="http://schemas.microsoft.com/office/drawing/2014/main" id="{207755D8-1322-3F1F-2C3F-18FF9DAD9420}"/>
              </a:ext>
            </a:extLst>
          </p:cNvPr>
          <p:cNvSpPr txBox="1"/>
          <p:nvPr/>
        </p:nvSpPr>
        <p:spPr>
          <a:xfrm>
            <a:off x="3562233" y="3198272"/>
            <a:ext cx="1335136" cy="584775"/>
          </a:xfrm>
          <a:prstGeom prst="rect">
            <a:avLst/>
          </a:prstGeom>
          <a:noFill/>
        </p:spPr>
        <p:txBody>
          <a:bodyPr wrap="square" rtlCol="0">
            <a:spAutoFit/>
          </a:bodyPr>
          <a:lstStyle/>
          <a:p>
            <a:r>
              <a:rPr kumimoji="1" lang="zh-CN" altLang="en-US" sz="3200" dirty="0">
                <a:solidFill>
                  <a:srgbClr val="3B20FF"/>
                </a:solidFill>
                <a:latin typeface="SimHei" panose="02010609060101010101" pitchFamily="49" charset="-122"/>
                <a:ea typeface="SimHei" panose="02010609060101010101" pitchFamily="49" charset="-122"/>
              </a:rPr>
              <a:t>盲写</a:t>
            </a:r>
          </a:p>
        </p:txBody>
      </p:sp>
    </p:spTree>
    <p:extLst>
      <p:ext uri="{BB962C8B-B14F-4D97-AF65-F5344CB8AC3E}">
        <p14:creationId xmlns:p14="http://schemas.microsoft.com/office/powerpoint/2010/main" val="283878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A574E680-F6F0-4A32-950B-4EA40B1CC4F9}"/>
              </a:ext>
            </a:extLst>
          </p:cNvPr>
          <p:cNvSpPr/>
          <p:nvPr/>
        </p:nvSpPr>
        <p:spPr bwMode="auto">
          <a:xfrm>
            <a:off x="382362" y="1097652"/>
            <a:ext cx="11544595" cy="5419494"/>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43</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53595" y="1097652"/>
            <a:ext cx="11373362" cy="1704829"/>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视图可串行化使用一种带标记的优先图进行判断。</a:t>
            </a:r>
            <a:endParaRPr lang="en-US" altLang="zh-CN" sz="2400" b="1" dirty="0">
              <a:solidFill>
                <a:srgbClr val="6F1787"/>
              </a:solidFill>
              <a:latin typeface="微软雅黑" panose="020B0503020204020204" pitchFamily="34" charset="-122"/>
              <a:ea typeface="微软雅黑" panose="020B0503020204020204" pitchFamily="34" charset="-122"/>
            </a:endParaRPr>
          </a:p>
          <a:p>
            <a:r>
              <a:rPr lang="zh-CN" altLang="zh-CN" sz="2400" b="1" dirty="0">
                <a:solidFill>
                  <a:srgbClr val="6F1787"/>
                </a:solidFill>
                <a:latin typeface="微软雅黑" panose="020B0503020204020204" pitchFamily="34" charset="-122"/>
                <a:ea typeface="微软雅黑" panose="020B0503020204020204" pitchFamily="34" charset="-122"/>
              </a:rPr>
              <a:t>首先需要为调度</a:t>
            </a:r>
            <a:r>
              <a:rPr lang="en-US" altLang="zh-CN" sz="2400" b="1" i="1" dirty="0">
                <a:solidFill>
                  <a:srgbClr val="6F1787"/>
                </a:solidFill>
                <a:latin typeface="微软雅黑" panose="020B0503020204020204" pitchFamily="34" charset="-122"/>
                <a:ea typeface="微软雅黑" panose="020B0503020204020204" pitchFamily="34" charset="-122"/>
              </a:rPr>
              <a:t>S</a:t>
            </a:r>
            <a:r>
              <a:rPr lang="zh-CN" altLang="en-US" sz="2400" b="1" i="1"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增加一个起始事务</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0</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和一个终止事务</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f</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0</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全为写操作，为调度</a:t>
            </a:r>
            <a:r>
              <a:rPr lang="en-US" altLang="zh-CN" sz="2400" i="1" dirty="0">
                <a:latin typeface="微软雅黑" panose="020B0503020204020204" pitchFamily="34" charset="-122"/>
                <a:ea typeface="微软雅黑" panose="020B0503020204020204" pitchFamily="34" charset="-122"/>
              </a:rPr>
              <a:t>S</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所有数据的写操作，放置于所有事务之前</a:t>
            </a:r>
            <a:r>
              <a:rPr lang="zh-CN" altLang="en-US" sz="2400" dirty="0">
                <a:solidFill>
                  <a:srgbClr val="3B20FF"/>
                </a:solidFill>
                <a:latin typeface="微软雅黑" panose="020B0503020204020204" pitchFamily="34" charset="-122"/>
                <a:ea typeface="微软雅黑" panose="020B0503020204020204" pitchFamily="34" charset="-122"/>
              </a:rPr>
              <a:t>（初始读）</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f</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全为读操作，为调度</a:t>
            </a:r>
            <a:r>
              <a:rPr lang="en-US" altLang="zh-CN" sz="2400" i="1" dirty="0">
                <a:latin typeface="微软雅黑" panose="020B0503020204020204" pitchFamily="34" charset="-122"/>
                <a:ea typeface="微软雅黑" panose="020B0503020204020204" pitchFamily="34" charset="-122"/>
              </a:rPr>
              <a:t>S</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所有数据的读操作，放置于所有事务之后</a:t>
            </a:r>
            <a:r>
              <a:rPr lang="zh-CN" altLang="en-US" sz="2400" dirty="0">
                <a:solidFill>
                  <a:srgbClr val="3B20FF"/>
                </a:solidFill>
                <a:latin typeface="微软雅黑" panose="020B0503020204020204" pitchFamily="34" charset="-122"/>
                <a:ea typeface="微软雅黑" panose="020B0503020204020204" pitchFamily="34" charset="-122"/>
              </a:rPr>
              <a:t>（最终写）</a:t>
            </a:r>
            <a:r>
              <a:rPr lang="zh-CN" altLang="zh-CN" sz="2400" dirty="0">
                <a:solidFill>
                  <a:srgbClr val="3B20FF"/>
                </a:solidFill>
                <a:latin typeface="微软雅黑" panose="020B0503020204020204" pitchFamily="34" charset="-122"/>
                <a:ea typeface="微软雅黑" panose="020B0503020204020204" pitchFamily="34" charset="-122"/>
              </a:rPr>
              <a:t> </a:t>
            </a:r>
            <a:endParaRPr lang="en-US" altLang="zh-CN" sz="2400" dirty="0">
              <a:solidFill>
                <a:srgbClr val="3B20FF"/>
              </a:solidFill>
              <a:latin typeface="微软雅黑" panose="020B0503020204020204" pitchFamily="34" charset="-122"/>
              <a:ea typeface="微软雅黑" panose="020B0503020204020204" pitchFamily="34" charset="-122"/>
            </a:endParaRPr>
          </a:p>
          <a:p>
            <a:pPr marL="422041" lvl="1" indent="0">
              <a:buNone/>
            </a:pPr>
            <a:endParaRPr lang="en-US" altLang="zh-CN" sz="24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6D412E41-6D47-A746-8099-1E6D45D2A439}"/>
              </a:ext>
            </a:extLst>
          </p:cNvPr>
          <p:cNvPicPr>
            <a:picLocks noChangeAspect="1"/>
          </p:cNvPicPr>
          <p:nvPr/>
        </p:nvPicPr>
        <p:blipFill>
          <a:blip r:embed="rId2"/>
          <a:stretch>
            <a:fillRect/>
          </a:stretch>
        </p:blipFill>
        <p:spPr>
          <a:xfrm>
            <a:off x="1378565" y="3611298"/>
            <a:ext cx="9276866" cy="2550624"/>
          </a:xfrm>
          <a:prstGeom prst="rect">
            <a:avLst/>
          </a:prstGeom>
        </p:spPr>
      </p:pic>
    </p:spTree>
    <p:extLst>
      <p:ext uri="{BB962C8B-B14F-4D97-AF65-F5344CB8AC3E}">
        <p14:creationId xmlns:p14="http://schemas.microsoft.com/office/powerpoint/2010/main" val="4178974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4590270D-3410-46DB-AC89-7BB31334EA76}"/>
              </a:ext>
            </a:extLst>
          </p:cNvPr>
          <p:cNvSpPr/>
          <p:nvPr/>
        </p:nvSpPr>
        <p:spPr bwMode="auto">
          <a:xfrm>
            <a:off x="1032864" y="1315549"/>
            <a:ext cx="10431073" cy="459823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32864" y="1312984"/>
            <a:ext cx="10267927" cy="1359754"/>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构建带标记的优先图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zh-CN" sz="2400" dirty="0">
                <a:latin typeface="微软雅黑" panose="020B0503020204020204" pitchFamily="34" charset="-122"/>
                <a:ea typeface="微软雅黑" panose="020B0503020204020204" pitchFamily="34" charset="-122"/>
              </a:rPr>
              <a:t>若调度</a:t>
            </a:r>
            <a:r>
              <a:rPr lang="en-US" altLang="zh-CN" sz="2400" i="1" dirty="0">
                <a:latin typeface="微软雅黑" panose="020B0503020204020204" pitchFamily="34" charset="-122"/>
                <a:ea typeface="微软雅黑" panose="020B0503020204020204" pitchFamily="34" charset="-122"/>
              </a:rPr>
              <a:t>S</a:t>
            </a:r>
            <a:r>
              <a:rPr lang="zh-CN" altLang="en-US" sz="2400" i="1"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中事务</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i</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读取了事务</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j</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写入的值，则从</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j</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构建指向</a:t>
            </a:r>
            <a:r>
              <a:rPr lang="en-US" altLang="zh-CN" sz="2400" i="1" dirty="0" err="1">
                <a:latin typeface="微软雅黑" panose="020B0503020204020204" pitchFamily="34" charset="-122"/>
                <a:ea typeface="微软雅黑" panose="020B0503020204020204" pitchFamily="34" charset="-122"/>
              </a:rPr>
              <a:t>T</a:t>
            </a:r>
            <a:r>
              <a:rPr lang="en-US" altLang="zh-CN" sz="2400" i="1" baseline="-25000" dirty="0" err="1">
                <a:latin typeface="微软雅黑" panose="020B0503020204020204" pitchFamily="34" charset="-122"/>
                <a:ea typeface="微软雅黑" panose="020B0503020204020204" pitchFamily="34" charset="-122"/>
              </a:rPr>
              <a:t>i</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的有向边，标记为</a:t>
            </a:r>
            <a:r>
              <a:rPr lang="en-US" altLang="zh-CN" sz="2400" dirty="0">
                <a:latin typeface="微软雅黑" panose="020B0503020204020204" pitchFamily="34" charset="-122"/>
                <a:ea typeface="微软雅黑" panose="020B0503020204020204" pitchFamily="34" charset="-122"/>
              </a:rPr>
              <a:t>0</a:t>
            </a:r>
            <a:r>
              <a:rPr lang="zh-CN" altLang="zh-CN"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422041" lvl="1" indent="0">
              <a:buNone/>
            </a:pPr>
            <a:endParaRPr lang="en-US" altLang="zh-CN"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片 7">
            <a:extLst>
              <a:ext uri="{FF2B5EF4-FFF2-40B4-BE49-F238E27FC236}">
                <a16:creationId xmlns:a16="http://schemas.microsoft.com/office/drawing/2014/main" id="{8E9AD4DD-EA9F-6C4A-8E43-4938F09B0428}"/>
              </a:ext>
            </a:extLst>
          </p:cNvPr>
          <p:cNvPicPr>
            <a:picLocks noChangeAspect="1"/>
          </p:cNvPicPr>
          <p:nvPr/>
        </p:nvPicPr>
        <p:blipFill>
          <a:blip r:embed="rId2"/>
          <a:stretch>
            <a:fillRect/>
          </a:stretch>
        </p:blipFill>
        <p:spPr>
          <a:xfrm>
            <a:off x="7098609" y="3304825"/>
            <a:ext cx="3079318" cy="2404800"/>
          </a:xfrm>
          <a:prstGeom prst="rect">
            <a:avLst/>
          </a:prstGeom>
        </p:spPr>
      </p:pic>
      <p:pic>
        <p:nvPicPr>
          <p:cNvPr id="6" name="图片 5">
            <a:extLst>
              <a:ext uri="{FF2B5EF4-FFF2-40B4-BE49-F238E27FC236}">
                <a16:creationId xmlns:a16="http://schemas.microsoft.com/office/drawing/2014/main" id="{A762D306-BD15-74FE-0BB3-E05796CEB824}"/>
              </a:ext>
            </a:extLst>
          </p:cNvPr>
          <p:cNvPicPr>
            <a:picLocks noChangeAspect="1"/>
          </p:cNvPicPr>
          <p:nvPr/>
        </p:nvPicPr>
        <p:blipFill>
          <a:blip r:embed="rId3"/>
          <a:stretch>
            <a:fillRect/>
          </a:stretch>
        </p:blipFill>
        <p:spPr>
          <a:xfrm>
            <a:off x="2014073" y="3138699"/>
            <a:ext cx="3935173" cy="2403751"/>
          </a:xfrm>
          <a:prstGeom prst="rect">
            <a:avLst/>
          </a:prstGeom>
        </p:spPr>
      </p:pic>
    </p:spTree>
    <p:extLst>
      <p:ext uri="{BB962C8B-B14F-4D97-AF65-F5344CB8AC3E}">
        <p14:creationId xmlns:p14="http://schemas.microsoft.com/office/powerpoint/2010/main" val="8748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745B3264-7FD5-402A-B54E-089F98E2409B}"/>
              </a:ext>
            </a:extLst>
          </p:cNvPr>
          <p:cNvSpPr/>
          <p:nvPr/>
        </p:nvSpPr>
        <p:spPr bwMode="auto">
          <a:xfrm>
            <a:off x="298174" y="1081541"/>
            <a:ext cx="11618843" cy="5435605"/>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45</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77687" y="1081541"/>
            <a:ext cx="11516139" cy="2167077"/>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构建带标记的优先图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若调度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中事务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写入的值，则从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构建指向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的有向边，标记为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对每个数据项</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zh-CN" altLang="zh-CN" sz="2000" dirty="0">
                <a:solidFill>
                  <a:srgbClr val="3B20FF"/>
                </a:solidFill>
                <a:latin typeface="微软雅黑" panose="020B0503020204020204" pitchFamily="34" charset="-122"/>
                <a:ea typeface="微软雅黑" panose="020B0503020204020204" pitchFamily="34" charset="-122"/>
              </a:rPr>
              <a:t>枚举调度</a:t>
            </a:r>
            <a:r>
              <a:rPr lang="en-US" altLang="zh-CN" sz="2000" dirty="0">
                <a:solidFill>
                  <a:srgbClr val="3B20FF"/>
                </a:solidFill>
                <a:latin typeface="微软雅黑" panose="020B0503020204020204" pitchFamily="34" charset="-122"/>
                <a:ea typeface="微软雅黑" panose="020B0503020204020204" pitchFamily="34" charset="-122"/>
              </a:rPr>
              <a:t>S</a:t>
            </a:r>
            <a:r>
              <a:rPr lang="zh-CN" altLang="zh-CN" sz="2000" dirty="0">
                <a:solidFill>
                  <a:srgbClr val="3B20FF"/>
                </a:solidFill>
                <a:latin typeface="微软雅黑" panose="020B0503020204020204" pitchFamily="34" charset="-122"/>
                <a:ea typeface="微软雅黑" panose="020B0503020204020204" pitchFamily="34" charset="-122"/>
              </a:rPr>
              <a:t>中非</a:t>
            </a:r>
            <a:r>
              <a:rPr lang="en-US" altLang="zh-CN" sz="2000" i="1" dirty="0">
                <a:solidFill>
                  <a:srgbClr val="3B20FF"/>
                </a:solidFill>
                <a:latin typeface="微软雅黑" panose="020B0503020204020204" pitchFamily="34" charset="-122"/>
                <a:ea typeface="微软雅黑" panose="020B0503020204020204" pitchFamily="34" charset="-122"/>
              </a:rPr>
              <a:t>T</a:t>
            </a:r>
            <a:r>
              <a:rPr lang="en-US" altLang="zh-CN" sz="2000" i="1" baseline="-25000" dirty="0">
                <a:solidFill>
                  <a:srgbClr val="3B20FF"/>
                </a:solidFill>
                <a:latin typeface="微软雅黑" panose="020B0503020204020204" pitchFamily="34" charset="-122"/>
                <a:ea typeface="微软雅黑" panose="020B0503020204020204" pitchFamily="34" charset="-122"/>
              </a:rPr>
              <a:t>0</a:t>
            </a:r>
            <a:r>
              <a:rPr lang="zh-CN" altLang="zh-CN" sz="2000" dirty="0">
                <a:solidFill>
                  <a:srgbClr val="3B20FF"/>
                </a:solidFill>
                <a:latin typeface="微软雅黑" panose="020B0503020204020204" pitchFamily="34" charset="-122"/>
                <a:ea typeface="微软雅黑" panose="020B0503020204020204" pitchFamily="34" charset="-122"/>
              </a:rPr>
              <a:t>的所有写操作</a:t>
            </a:r>
            <a:r>
              <a:rPr lang="zh-CN" altLang="zh-CN" sz="2000" dirty="0">
                <a:latin typeface="微软雅黑" panose="020B0503020204020204" pitchFamily="34" charset="-122"/>
                <a:ea typeface="微软雅黑" panose="020B0503020204020204" pitchFamily="34" charset="-122"/>
              </a:rPr>
              <a:t>，枚举到的写操作属于的事务用</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表示。对于事务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的写操作</a:t>
            </a:r>
            <a:r>
              <a:rPr lang="en-US" altLang="zh-CN" sz="2000" dirty="0">
                <a:latin typeface="微软雅黑" panose="020B0503020204020204" pitchFamily="34" charset="-122"/>
                <a:ea typeface="微软雅黑" panose="020B0503020204020204" pitchFamily="34" charset="-122"/>
              </a:rPr>
              <a:t>write(A)</a:t>
            </a:r>
            <a:r>
              <a:rPr lang="zh-CN" altLang="zh-CN" sz="2000" dirty="0">
                <a:latin typeface="微软雅黑" panose="020B0503020204020204" pitchFamily="34" charset="-122"/>
                <a:ea typeface="微软雅黑" panose="020B0503020204020204" pitchFamily="34" charset="-122"/>
              </a:rPr>
              <a:t>，若</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写入</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的值，且</a:t>
            </a:r>
            <a:r>
              <a:rPr lang="en-US" altLang="zh-CN" sz="2000" i="1"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i</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j </a:t>
            </a:r>
            <a:r>
              <a:rPr lang="zh-CN" altLang="zh-CN" sz="2000" dirty="0">
                <a:latin typeface="微软雅黑" panose="020B0503020204020204" pitchFamily="34" charset="-122"/>
                <a:ea typeface="微软雅黑" panose="020B0503020204020204" pitchFamily="34" charset="-122"/>
              </a:rPr>
              <a:t>都不相等时，增加带标记的边。</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en-US" altLang="zh-CN" sz="2000" i="1"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时，由于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是终止事务，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必须在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之前</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引出一条标记为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的边指向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pPr lvl="2"/>
            <a:endParaRPr lang="en-US" altLang="zh-CN"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EA5740D0-7A8C-984D-8009-A48711645BC6}"/>
              </a:ext>
            </a:extLst>
          </p:cNvPr>
          <p:cNvPicPr>
            <a:picLocks noChangeAspect="1"/>
          </p:cNvPicPr>
          <p:nvPr/>
        </p:nvPicPr>
        <p:blipFill>
          <a:blip r:embed="rId2"/>
          <a:stretch>
            <a:fillRect/>
          </a:stretch>
        </p:blipFill>
        <p:spPr>
          <a:xfrm>
            <a:off x="6507262" y="4143637"/>
            <a:ext cx="3086649" cy="2404800"/>
          </a:xfrm>
          <a:prstGeom prst="rect">
            <a:avLst/>
          </a:prstGeom>
        </p:spPr>
      </p:pic>
      <p:pic>
        <p:nvPicPr>
          <p:cNvPr id="9" name="图片 8">
            <a:extLst>
              <a:ext uri="{FF2B5EF4-FFF2-40B4-BE49-F238E27FC236}">
                <a16:creationId xmlns:a16="http://schemas.microsoft.com/office/drawing/2014/main" id="{0FB55875-BEAA-B497-334D-1823D1843763}"/>
              </a:ext>
            </a:extLst>
          </p:cNvPr>
          <p:cNvPicPr>
            <a:picLocks noChangeAspect="1"/>
          </p:cNvPicPr>
          <p:nvPr/>
        </p:nvPicPr>
        <p:blipFill>
          <a:blip r:embed="rId3"/>
          <a:stretch>
            <a:fillRect/>
          </a:stretch>
        </p:blipFill>
        <p:spPr>
          <a:xfrm>
            <a:off x="1795212" y="4144686"/>
            <a:ext cx="3935173" cy="2403751"/>
          </a:xfrm>
          <a:prstGeom prst="rect">
            <a:avLst/>
          </a:prstGeom>
        </p:spPr>
      </p:pic>
    </p:spTree>
    <p:extLst>
      <p:ext uri="{BB962C8B-B14F-4D97-AF65-F5344CB8AC3E}">
        <p14:creationId xmlns:p14="http://schemas.microsoft.com/office/powerpoint/2010/main" val="2969449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5B5C5B46-D846-492D-8DE0-35178B15C319}"/>
              </a:ext>
            </a:extLst>
          </p:cNvPr>
          <p:cNvSpPr/>
          <p:nvPr/>
        </p:nvSpPr>
        <p:spPr bwMode="auto">
          <a:xfrm>
            <a:off x="367748" y="1053548"/>
            <a:ext cx="11608904" cy="5494889"/>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19892" y="1053548"/>
            <a:ext cx="11456760" cy="2303462"/>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构建带标记的优先图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20000"/>
              </a:lnSpc>
            </a:pPr>
            <a:r>
              <a:rPr lang="zh-CN" altLang="zh-CN" sz="2000" dirty="0">
                <a:latin typeface="微软雅黑" panose="020B0503020204020204" pitchFamily="34" charset="-122"/>
                <a:ea typeface="微软雅黑" panose="020B0503020204020204" pitchFamily="34" charset="-122"/>
              </a:rPr>
              <a:t>若调度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中事务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zh-CN" sz="2000" dirty="0">
                <a:latin typeface="微软雅黑" panose="020B0503020204020204" pitchFamily="34" charset="-122"/>
                <a:ea typeface="微软雅黑" panose="020B0503020204020204" pitchFamily="34" charset="-122"/>
              </a:rPr>
              <a:t>写入的值，则从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构建指向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的有向边，标记为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对每个数据项</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zh-CN" altLang="zh-CN" sz="2000" b="1" dirty="0">
                <a:solidFill>
                  <a:srgbClr val="3B20FF"/>
                </a:solidFill>
                <a:latin typeface="微软雅黑" panose="020B0503020204020204" pitchFamily="34" charset="-122"/>
                <a:ea typeface="微软雅黑" panose="020B0503020204020204" pitchFamily="34" charset="-122"/>
              </a:rPr>
              <a:t>枚举调度</a:t>
            </a:r>
            <a:r>
              <a:rPr lang="en-US" altLang="zh-CN" sz="2000" b="1" dirty="0">
                <a:solidFill>
                  <a:srgbClr val="3B20FF"/>
                </a:solidFill>
                <a:latin typeface="微软雅黑" panose="020B0503020204020204" pitchFamily="34" charset="-122"/>
                <a:ea typeface="微软雅黑" panose="020B0503020204020204" pitchFamily="34" charset="-122"/>
              </a:rPr>
              <a:t>S</a:t>
            </a:r>
            <a:r>
              <a:rPr lang="zh-CN" altLang="zh-CN" sz="2000" b="1" dirty="0">
                <a:solidFill>
                  <a:srgbClr val="3B20FF"/>
                </a:solidFill>
                <a:latin typeface="微软雅黑" panose="020B0503020204020204" pitchFamily="34" charset="-122"/>
                <a:ea typeface="微软雅黑" panose="020B0503020204020204" pitchFamily="34" charset="-122"/>
              </a:rPr>
              <a:t>中非</a:t>
            </a:r>
            <a:r>
              <a:rPr lang="en-US" altLang="zh-CN" sz="2000" b="1" i="1" dirty="0">
                <a:solidFill>
                  <a:srgbClr val="3B20FF"/>
                </a:solidFill>
                <a:latin typeface="微软雅黑" panose="020B0503020204020204" pitchFamily="34" charset="-122"/>
                <a:ea typeface="微软雅黑" panose="020B0503020204020204" pitchFamily="34" charset="-122"/>
              </a:rPr>
              <a:t>T</a:t>
            </a:r>
            <a:r>
              <a:rPr lang="en-US" altLang="zh-CN" sz="2000" b="1" i="1" baseline="-25000" dirty="0">
                <a:solidFill>
                  <a:srgbClr val="3B20FF"/>
                </a:solidFill>
                <a:latin typeface="微软雅黑" panose="020B0503020204020204" pitchFamily="34" charset="-122"/>
                <a:ea typeface="微软雅黑" panose="020B0503020204020204" pitchFamily="34" charset="-122"/>
              </a:rPr>
              <a:t>0</a:t>
            </a:r>
            <a:r>
              <a:rPr lang="zh-CN" altLang="zh-CN" sz="2000" b="1" dirty="0">
                <a:solidFill>
                  <a:srgbClr val="3B20FF"/>
                </a:solidFill>
                <a:latin typeface="微软雅黑" panose="020B0503020204020204" pitchFamily="34" charset="-122"/>
                <a:ea typeface="微软雅黑" panose="020B0503020204020204" pitchFamily="34" charset="-122"/>
              </a:rPr>
              <a:t>的所有写操作</a:t>
            </a:r>
            <a:r>
              <a:rPr lang="zh-CN" altLang="zh-CN" sz="2000" dirty="0">
                <a:latin typeface="微软雅黑" panose="020B0503020204020204" pitchFamily="34" charset="-122"/>
                <a:ea typeface="微软雅黑" panose="020B0503020204020204" pitchFamily="34" charset="-122"/>
              </a:rPr>
              <a:t>，枚举到的写操作属于的事务用</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表示。对于事务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的写操作</a:t>
            </a:r>
            <a:r>
              <a:rPr lang="en-US" altLang="zh-CN" sz="2000" dirty="0">
                <a:latin typeface="微软雅黑" panose="020B0503020204020204" pitchFamily="34" charset="-122"/>
                <a:ea typeface="微软雅黑" panose="020B0503020204020204" pitchFamily="34" charset="-122"/>
              </a:rPr>
              <a:t>write(A)</a:t>
            </a:r>
            <a:r>
              <a:rPr lang="zh-CN" altLang="zh-CN" sz="2000" dirty="0">
                <a:latin typeface="微软雅黑" panose="020B0503020204020204" pitchFamily="34" charset="-122"/>
                <a:ea typeface="微软雅黑" panose="020B0503020204020204" pitchFamily="34" charset="-122"/>
              </a:rPr>
              <a:t>，若</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写入</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的值，且</a:t>
            </a:r>
            <a:r>
              <a:rPr lang="en-US" altLang="zh-CN" sz="2000" i="1"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i</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j </a:t>
            </a:r>
            <a:r>
              <a:rPr lang="zh-CN" altLang="zh-CN" sz="2000" dirty="0">
                <a:latin typeface="微软雅黑" panose="020B0503020204020204" pitchFamily="34" charset="-122"/>
                <a:ea typeface="微软雅黑" panose="020B0503020204020204" pitchFamily="34" charset="-122"/>
              </a:rPr>
              <a:t>都不相等时，增加带标记的边。</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en-US" altLang="zh-CN" sz="2000" i="1"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时，由于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是终止事务，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必须在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之前</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引出一条标记为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的边指向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endParaRPr lang="zh-CN" altLang="zh-CN" sz="2000" dirty="0">
              <a:latin typeface="微软雅黑" panose="020B0503020204020204" pitchFamily="34" charset="-122"/>
              <a:ea typeface="微软雅黑" panose="020B0503020204020204" pitchFamily="34" charset="-122"/>
            </a:endParaRPr>
          </a:p>
          <a:p>
            <a:pPr lvl="2">
              <a:lnSpc>
                <a:spcPct val="120000"/>
              </a:lnSpc>
            </a:pP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0</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时，由于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0</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是起始事务，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必须在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之后，因此</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引出一条标记为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的边指向</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endParaRPr lang="en-US"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BBDFB15A-52CB-0047-A4F1-E904660941FD}"/>
              </a:ext>
            </a:extLst>
          </p:cNvPr>
          <p:cNvPicPr>
            <a:picLocks noChangeAspect="1"/>
          </p:cNvPicPr>
          <p:nvPr/>
        </p:nvPicPr>
        <p:blipFill>
          <a:blip r:embed="rId2"/>
          <a:stretch>
            <a:fillRect/>
          </a:stretch>
        </p:blipFill>
        <p:spPr>
          <a:xfrm>
            <a:off x="6829298" y="4144686"/>
            <a:ext cx="3077973" cy="2403751"/>
          </a:xfrm>
          <a:prstGeom prst="rect">
            <a:avLst/>
          </a:prstGeom>
        </p:spPr>
      </p:pic>
      <p:pic>
        <p:nvPicPr>
          <p:cNvPr id="11" name="图片 10">
            <a:extLst>
              <a:ext uri="{FF2B5EF4-FFF2-40B4-BE49-F238E27FC236}">
                <a16:creationId xmlns:a16="http://schemas.microsoft.com/office/drawing/2014/main" id="{A2E97CBF-CD1C-D02F-71C2-BB97CE8E36F2}"/>
              </a:ext>
            </a:extLst>
          </p:cNvPr>
          <p:cNvPicPr>
            <a:picLocks noChangeAspect="1"/>
          </p:cNvPicPr>
          <p:nvPr/>
        </p:nvPicPr>
        <p:blipFill>
          <a:blip r:embed="rId3"/>
          <a:stretch>
            <a:fillRect/>
          </a:stretch>
        </p:blipFill>
        <p:spPr>
          <a:xfrm>
            <a:off x="1805151" y="3979480"/>
            <a:ext cx="3935173" cy="2403751"/>
          </a:xfrm>
          <a:prstGeom prst="rect">
            <a:avLst/>
          </a:prstGeom>
        </p:spPr>
      </p:pic>
    </p:spTree>
    <p:extLst>
      <p:ext uri="{BB962C8B-B14F-4D97-AF65-F5344CB8AC3E}">
        <p14:creationId xmlns:p14="http://schemas.microsoft.com/office/powerpoint/2010/main" val="3255668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30B690CF-72D4-4BC3-B5CA-0EEE1C6EA353}"/>
              </a:ext>
            </a:extLst>
          </p:cNvPr>
          <p:cNvSpPr/>
          <p:nvPr/>
        </p:nvSpPr>
        <p:spPr bwMode="auto">
          <a:xfrm>
            <a:off x="268356" y="962440"/>
            <a:ext cx="11827565" cy="529605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47</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268357" y="863326"/>
            <a:ext cx="11827565" cy="2533640"/>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构建带标记的优先图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20000"/>
              </a:lnSpc>
            </a:pPr>
            <a:r>
              <a:rPr lang="zh-CN" altLang="zh-CN" sz="2000" dirty="0">
                <a:latin typeface="微软雅黑" panose="020B0503020204020204" pitchFamily="34" charset="-122"/>
                <a:ea typeface="微软雅黑" panose="020B0503020204020204" pitchFamily="34" charset="-122"/>
              </a:rPr>
              <a:t>若调度</a:t>
            </a:r>
            <a:r>
              <a:rPr lang="en-US" altLang="zh-CN" sz="2000" i="1" dirty="0">
                <a:latin typeface="微软雅黑" panose="020B0503020204020204" pitchFamily="34" charset="-122"/>
                <a:ea typeface="微软雅黑" panose="020B0503020204020204" pitchFamily="34" charset="-122"/>
              </a:rPr>
              <a:t>S</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中事务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读取了事务</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写入的值，则从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构建指向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的有向边，标记为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120000"/>
              </a:lnSpc>
            </a:pPr>
            <a:r>
              <a:rPr lang="zh-CN" altLang="en-US" sz="2000" dirty="0">
                <a:latin typeface="微软雅黑" panose="020B0503020204020204" pitchFamily="34" charset="-122"/>
                <a:ea typeface="微软雅黑" panose="020B0503020204020204" pitchFamily="34" charset="-122"/>
              </a:rPr>
              <a:t>对每个数据项</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zh-CN" altLang="zh-CN" sz="2000" b="1" dirty="0">
                <a:solidFill>
                  <a:srgbClr val="3B20FF"/>
                </a:solidFill>
                <a:latin typeface="微软雅黑" panose="020B0503020204020204" pitchFamily="34" charset="-122"/>
                <a:ea typeface="微软雅黑" panose="020B0503020204020204" pitchFamily="34" charset="-122"/>
              </a:rPr>
              <a:t>枚举</a:t>
            </a:r>
            <a:r>
              <a:rPr lang="en-US" altLang="zh-CN" sz="2000" b="1" dirty="0">
                <a:solidFill>
                  <a:srgbClr val="3B20FF"/>
                </a:solidFill>
                <a:latin typeface="微软雅黑" panose="020B0503020204020204" pitchFamily="34" charset="-122"/>
                <a:ea typeface="微软雅黑" panose="020B0503020204020204" pitchFamily="34" charset="-122"/>
              </a:rPr>
              <a:t>S</a:t>
            </a:r>
            <a:r>
              <a:rPr lang="zh-CN" altLang="zh-CN" sz="2000" b="1" dirty="0">
                <a:solidFill>
                  <a:srgbClr val="3B20FF"/>
                </a:solidFill>
                <a:latin typeface="微软雅黑" panose="020B0503020204020204" pitchFamily="34" charset="-122"/>
                <a:ea typeface="微软雅黑" panose="020B0503020204020204" pitchFamily="34" charset="-122"/>
              </a:rPr>
              <a:t>中非</a:t>
            </a:r>
            <a:r>
              <a:rPr lang="en-US" altLang="zh-CN" sz="2000" b="1" i="1" dirty="0">
                <a:solidFill>
                  <a:srgbClr val="3B20FF"/>
                </a:solidFill>
                <a:latin typeface="微软雅黑" panose="020B0503020204020204" pitchFamily="34" charset="-122"/>
                <a:ea typeface="微软雅黑" panose="020B0503020204020204" pitchFamily="34" charset="-122"/>
              </a:rPr>
              <a:t>T</a:t>
            </a:r>
            <a:r>
              <a:rPr lang="en-US" altLang="zh-CN" sz="2000" b="1" i="1" baseline="-25000" dirty="0">
                <a:solidFill>
                  <a:srgbClr val="3B20FF"/>
                </a:solidFill>
                <a:latin typeface="微软雅黑" panose="020B0503020204020204" pitchFamily="34" charset="-122"/>
                <a:ea typeface="微软雅黑" panose="020B0503020204020204" pitchFamily="34" charset="-122"/>
              </a:rPr>
              <a:t>0</a:t>
            </a:r>
            <a:r>
              <a:rPr lang="zh-CN" altLang="zh-CN" sz="2000" b="1" dirty="0">
                <a:solidFill>
                  <a:srgbClr val="3B20FF"/>
                </a:solidFill>
                <a:latin typeface="微软雅黑" panose="020B0503020204020204" pitchFamily="34" charset="-122"/>
                <a:ea typeface="微软雅黑" panose="020B0503020204020204" pitchFamily="34" charset="-122"/>
              </a:rPr>
              <a:t>事务的所有写操作</a:t>
            </a:r>
            <a:r>
              <a:rPr lang="zh-CN" altLang="zh-CN" sz="2000" dirty="0">
                <a:latin typeface="微软雅黑" panose="020B0503020204020204" pitchFamily="34" charset="-122"/>
                <a:ea typeface="微软雅黑" panose="020B0503020204020204" pitchFamily="34" charset="-122"/>
              </a:rPr>
              <a:t>，枚举到的写操作属于的事务用</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表示。对于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的写操作</a:t>
            </a:r>
            <a:r>
              <a:rPr lang="en-US" altLang="zh-CN" sz="2000" dirty="0">
                <a:latin typeface="微软雅黑" panose="020B0503020204020204" pitchFamily="34" charset="-122"/>
                <a:ea typeface="微软雅黑" panose="020B0503020204020204" pitchFamily="34" charset="-122"/>
              </a:rPr>
              <a:t>write(A)</a:t>
            </a:r>
            <a:r>
              <a:rPr lang="zh-CN" altLang="zh-CN" sz="2000" dirty="0">
                <a:latin typeface="微软雅黑" panose="020B0503020204020204" pitchFamily="34" charset="-122"/>
                <a:ea typeface="微软雅黑" panose="020B0503020204020204" pitchFamily="34" charset="-122"/>
              </a:rPr>
              <a:t>，若</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读取了</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写入</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的值，且</a:t>
            </a:r>
            <a:r>
              <a:rPr lang="en-US" altLang="zh-CN" sz="2000" i="1"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i</a:t>
            </a:r>
            <a:r>
              <a:rPr lang="zh-CN" altLang="zh-CN" sz="2000" dirty="0">
                <a:latin typeface="微软雅黑" panose="020B0503020204020204" pitchFamily="34" charset="-122"/>
                <a:ea typeface="微软雅黑" panose="020B0503020204020204" pitchFamily="34" charset="-122"/>
              </a:rPr>
              <a:t>，</a:t>
            </a:r>
            <a:r>
              <a:rPr lang="en-US" altLang="zh-CN" sz="2000" i="1" dirty="0">
                <a:latin typeface="微软雅黑" panose="020B0503020204020204" pitchFamily="34" charset="-122"/>
                <a:ea typeface="微软雅黑" panose="020B0503020204020204" pitchFamily="34" charset="-122"/>
              </a:rPr>
              <a:t>j </a:t>
            </a:r>
            <a:r>
              <a:rPr lang="zh-CN" altLang="zh-CN" sz="2000" dirty="0">
                <a:latin typeface="微软雅黑" panose="020B0503020204020204" pitchFamily="34" charset="-122"/>
                <a:ea typeface="微软雅黑" panose="020B0503020204020204" pitchFamily="34" charset="-122"/>
              </a:rPr>
              <a:t>都不相等，增加带标记的边。</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en-US" altLang="zh-CN" sz="2000" i="1" dirty="0">
                <a:latin typeface="微软雅黑" panose="020B0503020204020204" pitchFamily="34" charset="-122"/>
                <a:ea typeface="微软雅黑" panose="020B0503020204020204" pitchFamily="34" charset="-122"/>
              </a:rPr>
              <a:t>=</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时，由于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是终止事务，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必须在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之前</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，因此</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引出一条标记为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的边指向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 </a:t>
            </a:r>
            <a:endParaRPr lang="zh-CN" altLang="zh-CN" sz="2000" dirty="0">
              <a:latin typeface="微软雅黑" panose="020B0503020204020204" pitchFamily="34" charset="-122"/>
              <a:ea typeface="微软雅黑" panose="020B0503020204020204" pitchFamily="34" charset="-122"/>
            </a:endParaRPr>
          </a:p>
          <a:p>
            <a:pPr lvl="2">
              <a:lnSpc>
                <a:spcPct val="120000"/>
              </a:lnSpc>
            </a:pP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0</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时，由于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0</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是起始事务，</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必须在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之后，因此</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引出一条标记为</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的边指向</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lnSpc>
                <a:spcPct val="120000"/>
              </a:lnSpc>
            </a:pPr>
            <a:r>
              <a:rPr lang="zh-CN" altLang="zh-CN" sz="2000" dirty="0">
                <a:latin typeface="微软雅黑" panose="020B0503020204020204" pitchFamily="34" charset="-122"/>
                <a:ea typeface="微软雅黑" panose="020B0503020204020204" pitchFamily="34" charset="-122"/>
              </a:rPr>
              <a:t>当</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不等于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f</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且</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不等于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0</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时，则</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可以在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之前也可以在</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之后</a:t>
            </a: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。从之前没有选择过的标号中，选择一个标号</a:t>
            </a:r>
            <a:r>
              <a:rPr lang="en-US" altLang="zh-CN" sz="2000" i="1"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，从</a:t>
            </a:r>
            <a:r>
              <a:rPr lang="en-US" altLang="zh-CN" sz="2000" i="1" dirty="0">
                <a:latin typeface="微软雅黑" panose="020B0503020204020204" pitchFamily="34" charset="-122"/>
                <a:ea typeface="微软雅黑" panose="020B0503020204020204" pitchFamily="34" charset="-122"/>
              </a:rPr>
              <a:t>T</a:t>
            </a:r>
            <a:r>
              <a:rPr lang="en-US" altLang="zh-CN" sz="2000" i="1" baseline="-25000" dirty="0">
                <a:latin typeface="微软雅黑" panose="020B0503020204020204" pitchFamily="34" charset="-122"/>
                <a:ea typeface="微软雅黑" panose="020B0503020204020204" pitchFamily="34" charset="-122"/>
              </a:rPr>
              <a:t>k</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连出标记为</a:t>
            </a:r>
            <a:r>
              <a:rPr lang="en-US" altLang="zh-CN" sz="2000" i="1" dirty="0">
                <a:latin typeface="微软雅黑" panose="020B0503020204020204" pitchFamily="34" charset="-122"/>
                <a:ea typeface="微软雅黑" panose="020B0503020204020204" pitchFamily="34" charset="-122"/>
              </a:rPr>
              <a:t>x</a:t>
            </a:r>
            <a:r>
              <a:rPr lang="zh-CN" altLang="en-US" sz="2000" i="1"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的有向边指向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j</a:t>
            </a:r>
            <a:r>
              <a:rPr lang="zh-CN" altLang="zh-CN" sz="2000" dirty="0">
                <a:latin typeface="微软雅黑" panose="020B0503020204020204" pitchFamily="34" charset="-122"/>
                <a:ea typeface="微软雅黑" panose="020B0503020204020204" pitchFamily="34" charset="-122"/>
              </a:rPr>
              <a:t>，并从</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i</a:t>
            </a:r>
            <a:r>
              <a:rPr lang="zh-CN" altLang="en-US" sz="2000" i="1" baseline="-25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连出标记为</a:t>
            </a:r>
            <a:r>
              <a:rPr lang="en-US" altLang="zh-CN" sz="2000" i="1"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的有向边指向</a:t>
            </a:r>
            <a:r>
              <a:rPr lang="en-US" altLang="zh-CN" sz="2000" i="1" dirty="0" err="1">
                <a:latin typeface="微软雅黑" panose="020B0503020204020204" pitchFamily="34" charset="-122"/>
                <a:ea typeface="微软雅黑" panose="020B0503020204020204" pitchFamily="34" charset="-122"/>
              </a:rPr>
              <a:t>T</a:t>
            </a:r>
            <a:r>
              <a:rPr lang="en-US" altLang="zh-CN" sz="2000" i="1" baseline="-25000" dirty="0" err="1">
                <a:latin typeface="微软雅黑" panose="020B0503020204020204" pitchFamily="34" charset="-122"/>
                <a:ea typeface="微软雅黑" panose="020B0503020204020204" pitchFamily="34" charset="-122"/>
              </a:rPr>
              <a:t>k</a:t>
            </a:r>
            <a:r>
              <a:rPr lang="zh-CN"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6F695526-FA1F-804D-80C7-5E95D90F5490}"/>
              </a:ext>
            </a:extLst>
          </p:cNvPr>
          <p:cNvPicPr>
            <a:picLocks noChangeAspect="1"/>
          </p:cNvPicPr>
          <p:nvPr/>
        </p:nvPicPr>
        <p:blipFill>
          <a:blip r:embed="rId2"/>
          <a:stretch>
            <a:fillRect/>
          </a:stretch>
        </p:blipFill>
        <p:spPr>
          <a:xfrm>
            <a:off x="1821053" y="4299467"/>
            <a:ext cx="3935173" cy="2403751"/>
          </a:xfrm>
          <a:prstGeom prst="rect">
            <a:avLst/>
          </a:prstGeom>
        </p:spPr>
      </p:pic>
      <p:pic>
        <p:nvPicPr>
          <p:cNvPr id="6" name="图片 5">
            <a:extLst>
              <a:ext uri="{FF2B5EF4-FFF2-40B4-BE49-F238E27FC236}">
                <a16:creationId xmlns:a16="http://schemas.microsoft.com/office/drawing/2014/main" id="{E0B24114-DDD1-A74A-9E91-216E538DA028}"/>
              </a:ext>
            </a:extLst>
          </p:cNvPr>
          <p:cNvPicPr>
            <a:picLocks noChangeAspect="1"/>
          </p:cNvPicPr>
          <p:nvPr/>
        </p:nvPicPr>
        <p:blipFill>
          <a:blip r:embed="rId3"/>
          <a:stretch>
            <a:fillRect/>
          </a:stretch>
        </p:blipFill>
        <p:spPr>
          <a:xfrm>
            <a:off x="6486042" y="4298356"/>
            <a:ext cx="3079395" cy="2404862"/>
          </a:xfrm>
          <a:prstGeom prst="rect">
            <a:avLst/>
          </a:prstGeom>
        </p:spPr>
      </p:pic>
    </p:spTree>
    <p:extLst>
      <p:ext uri="{BB962C8B-B14F-4D97-AF65-F5344CB8AC3E}">
        <p14:creationId xmlns:p14="http://schemas.microsoft.com/office/powerpoint/2010/main" val="34916457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34B5D2B3-4DFF-4B59-B358-56B9170DE326}"/>
              </a:ext>
            </a:extLst>
          </p:cNvPr>
          <p:cNvSpPr/>
          <p:nvPr/>
        </p:nvSpPr>
        <p:spPr bwMode="auto">
          <a:xfrm>
            <a:off x="880464" y="1210255"/>
            <a:ext cx="10431073" cy="4041683"/>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880463" y="1668121"/>
            <a:ext cx="5658362" cy="1570770"/>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带标记的优先图转为常规优先图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每种大于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的标记都有两条边，代表两种可能</a:t>
            </a:r>
            <a:endParaRPr lang="en-US" altLang="zh-CN" sz="2400" dirty="0">
              <a:latin typeface="微软雅黑" panose="020B0503020204020204" pitchFamily="34" charset="-122"/>
              <a:ea typeface="微软雅黑" panose="020B0503020204020204" pitchFamily="34" charset="-122"/>
            </a:endParaRPr>
          </a:p>
          <a:p>
            <a:pPr lvl="2">
              <a:lnSpc>
                <a:spcPct val="150000"/>
              </a:lnSpc>
            </a:pPr>
            <a:r>
              <a:rPr lang="zh-CN" altLang="en-US" dirty="0">
                <a:latin typeface="微软雅黑" panose="020B0503020204020204" pitchFamily="34" charset="-122"/>
                <a:ea typeface="微软雅黑" panose="020B0503020204020204" pitchFamily="34" charset="-122"/>
              </a:rPr>
              <a:t>写事务在冲突的写读操作之前</a:t>
            </a:r>
            <a:endParaRPr lang="en-US" altLang="zh-CN" dirty="0">
              <a:latin typeface="微软雅黑" panose="020B0503020204020204" pitchFamily="34" charset="-122"/>
              <a:ea typeface="微软雅黑" panose="020B0503020204020204" pitchFamily="34" charset="-122"/>
            </a:endParaRPr>
          </a:p>
          <a:p>
            <a:pPr lvl="2">
              <a:lnSpc>
                <a:spcPct val="150000"/>
              </a:lnSpc>
            </a:pPr>
            <a:r>
              <a:rPr lang="zh-CN" altLang="en-US" dirty="0">
                <a:latin typeface="微软雅黑" panose="020B0503020204020204" pitchFamily="34" charset="-122"/>
                <a:ea typeface="微软雅黑" panose="020B0503020204020204" pitchFamily="34" charset="-122"/>
              </a:rPr>
              <a:t>写事务在冲突的写读操作之后</a:t>
            </a:r>
            <a:endParaRPr lang="en-US" altLang="zh-CN"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EC5F4605-5BD9-D3AB-9D86-DF353F3F7E1B}"/>
              </a:ext>
            </a:extLst>
          </p:cNvPr>
          <p:cNvPicPr>
            <a:picLocks noChangeAspect="1"/>
          </p:cNvPicPr>
          <p:nvPr/>
        </p:nvPicPr>
        <p:blipFill>
          <a:blip r:embed="rId2"/>
          <a:stretch>
            <a:fillRect/>
          </a:stretch>
        </p:blipFill>
        <p:spPr>
          <a:xfrm>
            <a:off x="7432024" y="1844546"/>
            <a:ext cx="3510959" cy="3127337"/>
          </a:xfrm>
          <a:prstGeom prst="rect">
            <a:avLst/>
          </a:prstGeom>
        </p:spPr>
      </p:pic>
    </p:spTree>
    <p:extLst>
      <p:ext uri="{BB962C8B-B14F-4D97-AF65-F5344CB8AC3E}">
        <p14:creationId xmlns:p14="http://schemas.microsoft.com/office/powerpoint/2010/main" val="2855747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CB971C89-CEEC-4AA0-B93D-BE8365532A90}"/>
              </a:ext>
            </a:extLst>
          </p:cNvPr>
          <p:cNvSpPr/>
          <p:nvPr/>
        </p:nvSpPr>
        <p:spPr bwMode="auto">
          <a:xfrm>
            <a:off x="0" y="1061413"/>
            <a:ext cx="11311537" cy="5213665"/>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49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视图可串行化调度验证 </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6090" y="1061413"/>
            <a:ext cx="9073663" cy="2833386"/>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带标记的优先图转为常规优先图</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每种大于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的标记都有两条边，代表两种可能</a:t>
            </a:r>
            <a:endParaRPr lang="en-US" altLang="zh-CN" sz="24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写事务在冲突的写读操作之前</a:t>
            </a:r>
            <a:endParaRPr lang="en-US" altLang="zh-CN" sz="20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写事务在冲突的写读操作之后</a:t>
            </a:r>
            <a:endParaRPr lang="en-US" altLang="zh-CN" sz="20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枚举大于</a:t>
            </a:r>
            <a:r>
              <a:rPr lang="en-US" altLang="zh-CN" sz="2400" dirty="0">
                <a:latin typeface="微软雅黑" panose="020B0503020204020204" pitchFamily="34" charset="-122"/>
                <a:ea typeface="微软雅黑" panose="020B0503020204020204" pitchFamily="34" charset="-122"/>
              </a:rPr>
              <a:t>0</a:t>
            </a:r>
            <a:r>
              <a:rPr lang="zh-CN" altLang="en-US" sz="2400" dirty="0">
                <a:latin typeface="微软雅黑" panose="020B0503020204020204" pitchFamily="34" charset="-122"/>
                <a:ea typeface="微软雅黑" panose="020B0503020204020204" pitchFamily="34" charset="-122"/>
              </a:rPr>
              <a:t>的标记的边的两种可能性转换为普通优先图</a:t>
            </a:r>
            <a:endParaRPr lang="en-US" altLang="zh-CN" sz="24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每次优先图判定为</a:t>
            </a:r>
            <a:r>
              <a:rPr lang="en-US" altLang="zh-CN" sz="2000" dirty="0">
                <a:latin typeface="微软雅黑" panose="020B0503020204020204" pitchFamily="34" charset="-122"/>
                <a:ea typeface="微软雅黑" panose="020B0503020204020204" pitchFamily="34" charset="-122"/>
              </a:rPr>
              <a:t>O(M</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为边的数量</a:t>
            </a:r>
            <a:endParaRPr lang="en-US" altLang="zh-CN" sz="20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若有</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种标记，复杂度为</a:t>
            </a:r>
            <a:r>
              <a:rPr lang="en-US" altLang="zh-CN" sz="2000" dirty="0">
                <a:latin typeface="微软雅黑" panose="020B0503020204020204" pitchFamily="34" charset="-122"/>
                <a:ea typeface="微软雅黑" panose="020B0503020204020204" pitchFamily="34" charset="-122"/>
              </a:rPr>
              <a:t>O(2</a:t>
            </a:r>
            <a:r>
              <a:rPr lang="en-US" altLang="zh-CN" sz="2000" baseline="30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11" name="图片 10">
            <a:extLst>
              <a:ext uri="{FF2B5EF4-FFF2-40B4-BE49-F238E27FC236}">
                <a16:creationId xmlns:a16="http://schemas.microsoft.com/office/drawing/2014/main" id="{E40F1580-31FD-E44A-8C61-3C9E8C8976D7}"/>
              </a:ext>
            </a:extLst>
          </p:cNvPr>
          <p:cNvPicPr/>
          <p:nvPr/>
        </p:nvPicPr>
        <p:blipFill>
          <a:blip r:embed="rId2"/>
          <a:stretch>
            <a:fillRect/>
          </a:stretch>
        </p:blipFill>
        <p:spPr>
          <a:xfrm>
            <a:off x="5291275" y="3894799"/>
            <a:ext cx="5304307" cy="2467735"/>
          </a:xfrm>
          <a:prstGeom prst="rect">
            <a:avLst/>
          </a:prstGeom>
        </p:spPr>
      </p:pic>
      <p:pic>
        <p:nvPicPr>
          <p:cNvPr id="13" name="图片 12">
            <a:extLst>
              <a:ext uri="{FF2B5EF4-FFF2-40B4-BE49-F238E27FC236}">
                <a16:creationId xmlns:a16="http://schemas.microsoft.com/office/drawing/2014/main" id="{B2B07A3D-FF81-AC41-8028-A6136D2D3DCA}"/>
              </a:ext>
            </a:extLst>
          </p:cNvPr>
          <p:cNvPicPr>
            <a:picLocks noChangeAspect="1"/>
          </p:cNvPicPr>
          <p:nvPr/>
        </p:nvPicPr>
        <p:blipFill>
          <a:blip r:embed="rId3"/>
          <a:stretch>
            <a:fillRect/>
          </a:stretch>
        </p:blipFill>
        <p:spPr>
          <a:xfrm>
            <a:off x="1873206" y="3983763"/>
            <a:ext cx="2757035" cy="2455790"/>
          </a:xfrm>
          <a:prstGeom prst="rect">
            <a:avLst/>
          </a:prstGeom>
        </p:spPr>
      </p:pic>
      <p:sp>
        <p:nvSpPr>
          <p:cNvPr id="6" name="文本框 5">
            <a:extLst>
              <a:ext uri="{FF2B5EF4-FFF2-40B4-BE49-F238E27FC236}">
                <a16:creationId xmlns:a16="http://schemas.microsoft.com/office/drawing/2014/main" id="{C2828AB4-D5AC-E203-324B-C4791C8C4060}"/>
              </a:ext>
            </a:extLst>
          </p:cNvPr>
          <p:cNvSpPr txBox="1"/>
          <p:nvPr/>
        </p:nvSpPr>
        <p:spPr>
          <a:xfrm>
            <a:off x="8553440" y="2963201"/>
            <a:ext cx="3017648" cy="646331"/>
          </a:xfrm>
          <a:prstGeom prst="rect">
            <a:avLst/>
          </a:prstGeom>
          <a:noFill/>
        </p:spPr>
        <p:txBody>
          <a:bodyPr wrap="square" rtlCol="0">
            <a:spAutoFit/>
          </a:bodyPr>
          <a:lstStyle/>
          <a:p>
            <a:r>
              <a:rPr kumimoji="1" lang="zh-CN" altLang="en-US" b="1" dirty="0">
                <a:solidFill>
                  <a:srgbClr val="3B20FF"/>
                </a:solidFill>
                <a:latin typeface="微软雅黑" panose="020B0503020204020204" pitchFamily="34" charset="-122"/>
                <a:ea typeface="微软雅黑" panose="020B0503020204020204" pitchFamily="34" charset="-122"/>
              </a:rPr>
              <a:t>只要存在一种优先图无环，则视图可串行化</a:t>
            </a:r>
          </a:p>
        </p:txBody>
      </p:sp>
    </p:spTree>
    <p:extLst>
      <p:ext uri="{BB962C8B-B14F-4D97-AF65-F5344CB8AC3E}">
        <p14:creationId xmlns:p14="http://schemas.microsoft.com/office/powerpoint/2010/main" val="320670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09C3DF2-A82D-A647-5401-B4AD72F65DF0}"/>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事务管理</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9AEF5C3D-0F9C-7D8F-DC22-4F6A83B2AA4A}"/>
              </a:ext>
            </a:extLst>
          </p:cNvPr>
          <p:cNvSpPr>
            <a:spLocks noGrp="1"/>
          </p:cNvSpPr>
          <p:nvPr>
            <p:ph type="sldNum" sz="quarter" idx="12"/>
          </p:nvPr>
        </p:nvSpPr>
        <p:spPr/>
        <p:txBody>
          <a:bodyPr/>
          <a:lstStyle/>
          <a:p>
            <a:fld id="{4B0D34C0-35A8-654C-9FBA-7B4E017BD630}" type="slidenum">
              <a:rPr lang="en-US" altLang="zh-CN" smtClean="0"/>
              <a:t>5</a:t>
            </a:fld>
            <a:endParaRPr kumimoji="1" lang="zh-CN" altLang="en-US"/>
          </a:p>
        </p:txBody>
      </p:sp>
      <p:sp>
        <p:nvSpPr>
          <p:cNvPr id="10" name="Shape9">
            <a:extLst>
              <a:ext uri="{FF2B5EF4-FFF2-40B4-BE49-F238E27FC236}">
                <a16:creationId xmlns:a16="http://schemas.microsoft.com/office/drawing/2014/main" id="{0878722F-6BBB-4E1E-A2B4-45531D133476}"/>
              </a:ext>
            </a:extLst>
          </p:cNvPr>
          <p:cNvSpPr/>
          <p:nvPr/>
        </p:nvSpPr>
        <p:spPr>
          <a:xfrm rot="10800000">
            <a:off x="3884329" y="2698827"/>
            <a:ext cx="6316353" cy="66501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0">
                <a:srgbClr val="6F1787">
                  <a:alpha val="62000"/>
                </a:srgbClr>
              </a:gs>
              <a:gs pos="100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标题 5">
            <a:extLst>
              <a:ext uri="{FF2B5EF4-FFF2-40B4-BE49-F238E27FC236}">
                <a16:creationId xmlns:a16="http://schemas.microsoft.com/office/drawing/2014/main" id="{39359EDF-12D7-4633-88DC-A6ED0594CA64}"/>
              </a:ext>
            </a:extLst>
          </p:cNvPr>
          <p:cNvSpPr txBox="1">
            <a:spLocks/>
          </p:cNvSpPr>
          <p:nvPr/>
        </p:nvSpPr>
        <p:spPr bwMode="auto">
          <a:xfrm>
            <a:off x="971550" y="128441"/>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sz="3600" kern="0">
                <a:latin typeface="微软雅黑" panose="020B0503020204020204" pitchFamily="82" charset="2"/>
                <a:ea typeface="微软雅黑" panose="020B0503020204020204" pitchFamily="82" charset="2"/>
              </a:rPr>
              <a:t>目录</a:t>
            </a:r>
            <a:endParaRPr lang="zh-CN" altLang="en-US" sz="3600" kern="0" dirty="0">
              <a:latin typeface="微软雅黑" panose="020B0503020204020204" pitchFamily="82" charset="2"/>
              <a:ea typeface="微软雅黑" panose="020B0503020204020204" pitchFamily="82" charset="2"/>
            </a:endParaRPr>
          </a:p>
        </p:txBody>
      </p:sp>
      <p:grpSp>
        <p:nvGrpSpPr>
          <p:cNvPr id="12" name="组合 11">
            <a:extLst>
              <a:ext uri="{FF2B5EF4-FFF2-40B4-BE49-F238E27FC236}">
                <a16:creationId xmlns:a16="http://schemas.microsoft.com/office/drawing/2014/main" id="{DA3A3BA4-BAB7-4BF1-88D8-67E65F6188D0}"/>
              </a:ext>
            </a:extLst>
          </p:cNvPr>
          <p:cNvGrpSpPr/>
          <p:nvPr/>
        </p:nvGrpSpPr>
        <p:grpSpPr>
          <a:xfrm>
            <a:off x="3778825" y="1814666"/>
            <a:ext cx="4634349" cy="665018"/>
            <a:chOff x="4135652" y="1885567"/>
            <a:chExt cx="4634349" cy="665018"/>
          </a:xfrm>
        </p:grpSpPr>
        <p:sp>
          <p:nvSpPr>
            <p:cNvPr id="13" name="Shape7">
              <a:extLst>
                <a:ext uri="{FF2B5EF4-FFF2-40B4-BE49-F238E27FC236}">
                  <a16:creationId xmlns:a16="http://schemas.microsoft.com/office/drawing/2014/main" id="{786FE640-9B0B-4793-98D0-DB057EFABE1D}"/>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bg1"/>
                  </a:solidFill>
                  <a:latin typeface="微软雅黑" panose="020B0503020204020204" pitchFamily="82" charset="2"/>
                  <a:ea typeface="微软雅黑" panose="020B0503020204020204" pitchFamily="82" charset="2"/>
                  <a:cs typeface="Arial" panose="020B0604020202020204" pitchFamily="34" charset="0"/>
                </a:rPr>
                <a:t>01</a:t>
              </a:r>
              <a:endParaRPr kumimoji="1" lang="zh-CN" altLang="en-US" sz="2400" b="1" dirty="0">
                <a:latin typeface="微软雅黑" panose="020B0503020204020204" pitchFamily="82" charset="2"/>
                <a:ea typeface="微软雅黑" panose="020B0503020204020204" pitchFamily="82" charset="2"/>
              </a:endParaRPr>
            </a:p>
          </p:txBody>
        </p:sp>
        <p:sp>
          <p:nvSpPr>
            <p:cNvPr id="14" name="Shape11">
              <a:extLst>
                <a:ext uri="{FF2B5EF4-FFF2-40B4-BE49-F238E27FC236}">
                  <a16:creationId xmlns:a16="http://schemas.microsoft.com/office/drawing/2014/main" id="{ECCBEF23-C933-4BD1-9A86-5A41A1B84027}"/>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事务概览及其概念 </a:t>
              </a:r>
              <a:endParaRPr lang="en-US" altLang="zh-CN" sz="2800" b="1" dirty="0">
                <a:latin typeface="微软雅黑" panose="020B0503020204020204" pitchFamily="82" charset="2"/>
                <a:ea typeface="微软雅黑" panose="020B0503020204020204" pitchFamily="82" charset="2"/>
              </a:endParaRPr>
            </a:p>
          </p:txBody>
        </p:sp>
      </p:grpSp>
      <p:grpSp>
        <p:nvGrpSpPr>
          <p:cNvPr id="15" name="组合 14">
            <a:extLst>
              <a:ext uri="{FF2B5EF4-FFF2-40B4-BE49-F238E27FC236}">
                <a16:creationId xmlns:a16="http://schemas.microsoft.com/office/drawing/2014/main" id="{8094C733-E07B-4C37-8A62-90EB5084B387}"/>
              </a:ext>
            </a:extLst>
          </p:cNvPr>
          <p:cNvGrpSpPr/>
          <p:nvPr/>
        </p:nvGrpSpPr>
        <p:grpSpPr>
          <a:xfrm>
            <a:off x="3778825" y="2698827"/>
            <a:ext cx="4634349" cy="665018"/>
            <a:chOff x="4135652" y="1885567"/>
            <a:chExt cx="4634349" cy="665018"/>
          </a:xfrm>
        </p:grpSpPr>
        <p:sp>
          <p:nvSpPr>
            <p:cNvPr id="16" name="Shape7">
              <a:extLst>
                <a:ext uri="{FF2B5EF4-FFF2-40B4-BE49-F238E27FC236}">
                  <a16:creationId xmlns:a16="http://schemas.microsoft.com/office/drawing/2014/main" id="{DE4A7324-68F2-4715-80BE-62A1EA58CFAC}"/>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02</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17" name="Shape11">
              <a:extLst>
                <a:ext uri="{FF2B5EF4-FFF2-40B4-BE49-F238E27FC236}">
                  <a16:creationId xmlns:a16="http://schemas.microsoft.com/office/drawing/2014/main" id="{AD7ACD98-43C6-4D88-ADA9-0C59B1A93E8C}"/>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事务的特性</a:t>
              </a:r>
              <a:endParaRPr lang="en-US" altLang="zh-CN" sz="2800" b="1" dirty="0">
                <a:latin typeface="微软雅黑" panose="020B0503020204020204" pitchFamily="82" charset="2"/>
                <a:ea typeface="微软雅黑" panose="020B0503020204020204" pitchFamily="82" charset="2"/>
              </a:endParaRPr>
            </a:p>
          </p:txBody>
        </p:sp>
      </p:grpSp>
      <p:grpSp>
        <p:nvGrpSpPr>
          <p:cNvPr id="18" name="组合 17">
            <a:extLst>
              <a:ext uri="{FF2B5EF4-FFF2-40B4-BE49-F238E27FC236}">
                <a16:creationId xmlns:a16="http://schemas.microsoft.com/office/drawing/2014/main" id="{1AA4A8ED-3EC7-4814-A991-ACDB17EE1E8F}"/>
              </a:ext>
            </a:extLst>
          </p:cNvPr>
          <p:cNvGrpSpPr/>
          <p:nvPr/>
        </p:nvGrpSpPr>
        <p:grpSpPr>
          <a:xfrm>
            <a:off x="3778825" y="3582988"/>
            <a:ext cx="4634349" cy="665018"/>
            <a:chOff x="4135652" y="1885567"/>
            <a:chExt cx="4634349" cy="665018"/>
          </a:xfrm>
        </p:grpSpPr>
        <p:sp>
          <p:nvSpPr>
            <p:cNvPr id="19" name="Shape7">
              <a:extLst>
                <a:ext uri="{FF2B5EF4-FFF2-40B4-BE49-F238E27FC236}">
                  <a16:creationId xmlns:a16="http://schemas.microsoft.com/office/drawing/2014/main" id="{9F3153CA-CA34-4795-AF1D-B2B8F934AB23}"/>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03</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0" name="Shape11">
              <a:extLst>
                <a:ext uri="{FF2B5EF4-FFF2-40B4-BE49-F238E27FC236}">
                  <a16:creationId xmlns:a16="http://schemas.microsoft.com/office/drawing/2014/main" id="{91B7D297-21B5-4DB7-A694-726AB9EEE9B6}"/>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可串行化调度</a:t>
              </a:r>
              <a:endParaRPr lang="en-US" altLang="zh-CN" sz="2800" b="1" dirty="0">
                <a:latin typeface="微软雅黑" panose="020B0503020204020204" pitchFamily="82" charset="2"/>
                <a:ea typeface="微软雅黑" panose="020B0503020204020204" pitchFamily="82" charset="2"/>
              </a:endParaRPr>
            </a:p>
          </p:txBody>
        </p:sp>
      </p:grpSp>
      <p:grpSp>
        <p:nvGrpSpPr>
          <p:cNvPr id="21" name="组合 20">
            <a:extLst>
              <a:ext uri="{FF2B5EF4-FFF2-40B4-BE49-F238E27FC236}">
                <a16:creationId xmlns:a16="http://schemas.microsoft.com/office/drawing/2014/main" id="{638B0B86-9418-4807-983A-49E374966493}"/>
              </a:ext>
            </a:extLst>
          </p:cNvPr>
          <p:cNvGrpSpPr/>
          <p:nvPr/>
        </p:nvGrpSpPr>
        <p:grpSpPr>
          <a:xfrm>
            <a:off x="3778825" y="4467149"/>
            <a:ext cx="4634349" cy="665018"/>
            <a:chOff x="4135652" y="1885567"/>
            <a:chExt cx="4634349" cy="665018"/>
          </a:xfrm>
        </p:grpSpPr>
        <p:sp>
          <p:nvSpPr>
            <p:cNvPr id="22" name="Shape7">
              <a:extLst>
                <a:ext uri="{FF2B5EF4-FFF2-40B4-BE49-F238E27FC236}">
                  <a16:creationId xmlns:a16="http://schemas.microsoft.com/office/drawing/2014/main" id="{7E85A509-8385-4EA2-AE4E-2DEFAFFC48E8}"/>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04</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3" name="Shape11">
              <a:extLst>
                <a:ext uri="{FF2B5EF4-FFF2-40B4-BE49-F238E27FC236}">
                  <a16:creationId xmlns:a16="http://schemas.microsoft.com/office/drawing/2014/main" id="{D82F6803-DC8B-4F48-AFC5-1145C1F40358}"/>
                </a:ext>
              </a:extLst>
            </p:cNvPr>
            <p:cNvSpPr txBox="1"/>
            <p:nvPr/>
          </p:nvSpPr>
          <p:spPr>
            <a:xfrm>
              <a:off x="5036202" y="1956466"/>
              <a:ext cx="3733799" cy="523220"/>
            </a:xfrm>
            <a:prstGeom prst="rect">
              <a:avLst/>
            </a:prstGeom>
            <a:noFill/>
          </p:spPr>
          <p:txBody>
            <a:bodyPr wrap="square" rtlCol="0">
              <a:spAutoFit/>
            </a:bodyPr>
            <a:lstStyle/>
            <a:p>
              <a:r>
                <a:rPr lang="zh-CN" altLang="zh-CN" sz="2800" b="1" dirty="0">
                  <a:latin typeface="微软雅黑" panose="020B0503020204020204" pitchFamily="82" charset="2"/>
                  <a:ea typeface="微软雅黑" panose="020B0503020204020204" pitchFamily="82" charset="2"/>
                </a:rPr>
                <a:t>事务的隔离级别</a:t>
              </a:r>
              <a:endParaRPr lang="zh-CN" altLang="en-US" sz="2800" b="1" dirty="0">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4110023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B97E0E5-234D-45FD-9848-BCB1F13CA4A9}"/>
              </a:ext>
            </a:extLst>
          </p:cNvPr>
          <p:cNvSpPr/>
          <p:nvPr/>
        </p:nvSpPr>
        <p:spPr bwMode="auto">
          <a:xfrm>
            <a:off x="880464" y="1213813"/>
            <a:ext cx="10431073" cy="4811849"/>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调度的包含关系</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50551" y="1395933"/>
            <a:ext cx="4232031" cy="3505077"/>
          </a:xfrm>
        </p:spPr>
        <p:txBody>
          <a:bodyPr/>
          <a:lstStyle/>
          <a:p>
            <a:r>
              <a:rPr kumimoji="1" lang="zh-CN" altLang="en-US" sz="2400" b="1" dirty="0">
                <a:solidFill>
                  <a:srgbClr val="6F1787"/>
                </a:solidFill>
                <a:latin typeface="微软雅黑" panose="020B0503020204020204" pitchFamily="34" charset="-122"/>
                <a:ea typeface="微软雅黑" panose="020B0503020204020204" pitchFamily="34" charset="-122"/>
              </a:rPr>
              <a:t>串行化调度</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pPr lvl="1"/>
            <a:r>
              <a:rPr kumimoji="1" lang="zh-CN" altLang="en-US" sz="2400" dirty="0">
                <a:latin typeface="微软雅黑" panose="020B0503020204020204" pitchFamily="34" charset="-122"/>
                <a:ea typeface="微软雅黑" panose="020B0503020204020204" pitchFamily="34" charset="-122"/>
              </a:rPr>
              <a:t>串行，并发低，时延高</a:t>
            </a:r>
            <a:endParaRPr kumimoji="1"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冲突可串行化调度</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并行，并发高，时延低</a:t>
            </a:r>
            <a:endParaRPr lang="en-US" altLang="zh-CN" sz="24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事后易判断 </a:t>
            </a:r>
            <a:endParaRPr lang="en-US" altLang="zh-CN" sz="24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sym typeface="Wingdings" pitchFamily="2" charset="2"/>
              </a:rPr>
              <a:t>事前可保证 </a:t>
            </a:r>
            <a:r>
              <a:rPr lang="en-US" altLang="zh-CN" sz="2400" dirty="0">
                <a:latin typeface="微软雅黑" panose="020B0503020204020204" pitchFamily="34" charset="-122"/>
                <a:ea typeface="微软雅黑" panose="020B0503020204020204" pitchFamily="34" charset="-122"/>
                <a:sym typeface="Wingdings" pitchFamily="2" charset="2"/>
              </a:rPr>
              <a:t></a:t>
            </a:r>
            <a:r>
              <a:rPr lang="zh-CN" altLang="en-US" sz="2400" dirty="0">
                <a:latin typeface="微软雅黑" panose="020B0503020204020204" pitchFamily="34" charset="-122"/>
                <a:ea typeface="微软雅黑" panose="020B0503020204020204" pitchFamily="34" charset="-122"/>
                <a:sym typeface="Wingdings" pitchFamily="2" charset="2"/>
              </a:rPr>
              <a:t> 两阶段锁</a:t>
            </a:r>
            <a:endParaRPr lang="en-US" altLang="zh-CN" sz="2400" dirty="0">
              <a:latin typeface="微软雅黑" panose="020B0503020204020204" pitchFamily="34" charset="-122"/>
              <a:ea typeface="微软雅黑" panose="020B0503020204020204" pitchFamily="34" charset="-122"/>
            </a:endParaRPr>
          </a:p>
          <a:p>
            <a:r>
              <a:rPr kumimoji="1" lang="zh-CN" altLang="en-US" sz="2400" b="1" dirty="0">
                <a:solidFill>
                  <a:srgbClr val="6F1787"/>
                </a:solidFill>
                <a:latin typeface="微软雅黑" panose="020B0503020204020204" pitchFamily="34" charset="-122"/>
                <a:ea typeface="微软雅黑" panose="020B0503020204020204" pitchFamily="34" charset="-122"/>
              </a:rPr>
              <a:t>视图可串行化调度</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难判断</a:t>
            </a:r>
            <a:endParaRPr kumimoji="1" lang="en-US" altLang="zh-CN" sz="2400" dirty="0">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（终态）可串行化调度</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kumimoji="1" lang="zh-CN" altLang="en-US" sz="2400" dirty="0">
                <a:latin typeface="微软雅黑" panose="020B0503020204020204" pitchFamily="34" charset="-122"/>
                <a:ea typeface="微软雅黑" panose="020B0503020204020204" pitchFamily="34" charset="-122"/>
              </a:rPr>
              <a:t>难判断</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0C7DC81E-D1D4-214C-8BC1-8D13E8B2F6B1}"/>
              </a:ext>
            </a:extLst>
          </p:cNvPr>
          <p:cNvPicPr>
            <a:picLocks noChangeAspect="1"/>
          </p:cNvPicPr>
          <p:nvPr/>
        </p:nvPicPr>
        <p:blipFill>
          <a:blip r:embed="rId2"/>
          <a:stretch>
            <a:fillRect/>
          </a:stretch>
        </p:blipFill>
        <p:spPr>
          <a:xfrm>
            <a:off x="6307439" y="1808787"/>
            <a:ext cx="3835400" cy="3835400"/>
          </a:xfrm>
          <a:prstGeom prst="rect">
            <a:avLst/>
          </a:prstGeom>
        </p:spPr>
      </p:pic>
    </p:spTree>
    <p:extLst>
      <p:ext uri="{BB962C8B-B14F-4D97-AF65-F5344CB8AC3E}">
        <p14:creationId xmlns:p14="http://schemas.microsoft.com/office/powerpoint/2010/main" val="323847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任意多边形: 形状 11">
            <a:extLst>
              <a:ext uri="{FF2B5EF4-FFF2-40B4-BE49-F238E27FC236}">
                <a16:creationId xmlns:a16="http://schemas.microsoft.com/office/drawing/2014/main" id="{E6713918-FA48-478D-A6A9-FF223598FBDC}"/>
              </a:ext>
            </a:extLst>
          </p:cNvPr>
          <p:cNvSpPr/>
          <p:nvPr/>
        </p:nvSpPr>
        <p:spPr bwMode="auto">
          <a:xfrm>
            <a:off x="880464" y="1126731"/>
            <a:ext cx="10431073" cy="4811849"/>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可恢复调度</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880463" y="1224245"/>
            <a:ext cx="10520537" cy="1361752"/>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可串行化调度考虑</a:t>
            </a:r>
            <a:r>
              <a:rPr lang="fr-FR" altLang="zh-CN" sz="2400" b="1" dirty="0">
                <a:solidFill>
                  <a:srgbClr val="6F1787"/>
                </a:solidFill>
                <a:latin typeface="微软雅黑" panose="020B0503020204020204" pitchFamily="34" charset="-122"/>
                <a:ea typeface="微软雅黑" panose="020B0503020204020204" pitchFamily="34" charset="-122"/>
              </a:rPr>
              <a:t>ACID</a:t>
            </a:r>
            <a:r>
              <a:rPr lang="zh-CN" altLang="en-US" sz="2400" b="1" dirty="0">
                <a:solidFill>
                  <a:srgbClr val="6F1787"/>
                </a:solidFill>
                <a:latin typeface="微软雅黑" panose="020B0503020204020204" pitchFamily="34" charset="-122"/>
                <a:ea typeface="微软雅黑" panose="020B0503020204020204" pitchFamily="34" charset="-122"/>
              </a:rPr>
              <a:t>特性中的隔离性，旨在数据库正常运行的时候可以正确处理事务的并发。 </a:t>
            </a:r>
            <a:endParaRPr lang="en-US" altLang="zh-CN" sz="2400" b="1" dirty="0">
              <a:solidFill>
                <a:srgbClr val="6F1787"/>
              </a:solidFill>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然而当数据库发生故障需要回滚时，数据库需要高效可靠地</a:t>
            </a:r>
            <a:r>
              <a:rPr lang="zh-CN" altLang="en-US" sz="2400" b="1" dirty="0">
                <a:solidFill>
                  <a:srgbClr val="3B20FF"/>
                </a:solidFill>
                <a:latin typeface="微软雅黑" panose="020B0503020204020204" pitchFamily="34" charset="-122"/>
                <a:ea typeface="微软雅黑" panose="020B0503020204020204" pitchFamily="34" charset="-122"/>
              </a:rPr>
              <a:t>恢复事务数据</a:t>
            </a:r>
            <a:r>
              <a:rPr lang="zh-CN" altLang="en-US" sz="2400" b="1" dirty="0">
                <a:solidFill>
                  <a:srgbClr val="6F1787"/>
                </a:solidFill>
                <a:latin typeface="微软雅黑" panose="020B0503020204020204" pitchFamily="34" charset="-122"/>
                <a:ea typeface="微软雅黑" panose="020B0503020204020204" pitchFamily="34" charset="-122"/>
              </a:rPr>
              <a:t>。 </a:t>
            </a:r>
            <a:endParaRPr lang="en-US" altLang="zh-CN" sz="2400" b="1" dirty="0">
              <a:solidFill>
                <a:srgbClr val="6F1787"/>
              </a:solidFill>
              <a:latin typeface="微软雅黑" panose="020B0503020204020204" pitchFamily="34" charset="-122"/>
              <a:ea typeface="微软雅黑" panose="020B0503020204020204" pitchFamily="34" charset="-122"/>
            </a:endParaRPr>
          </a:p>
          <a:p>
            <a:endParaRPr lang="zh-CN" altLang="en-US" sz="2400" b="1" dirty="0">
              <a:solidFill>
                <a:srgbClr val="6F1787"/>
              </a:solidFill>
              <a:latin typeface="微软雅黑" panose="020B0503020204020204" pitchFamily="34" charset="-122"/>
              <a:ea typeface="微软雅黑" panose="020B0503020204020204" pitchFamily="34" charset="-122"/>
            </a:endParaRPr>
          </a:p>
          <a:p>
            <a:endParaRPr kumimoji="1" lang="zh-CN" altLang="en-US" sz="24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graphicFrame>
        <p:nvGraphicFramePr>
          <p:cNvPr id="6" name="表格 2">
            <a:extLst>
              <a:ext uri="{FF2B5EF4-FFF2-40B4-BE49-F238E27FC236}">
                <a16:creationId xmlns:a16="http://schemas.microsoft.com/office/drawing/2014/main" id="{BDC48E58-B45E-5ABA-7B7C-74908B359791}"/>
              </a:ext>
            </a:extLst>
          </p:cNvPr>
          <p:cNvGraphicFramePr>
            <a:graphicFrameLocks noGrp="1"/>
          </p:cNvGraphicFramePr>
          <p:nvPr>
            <p:extLst>
              <p:ext uri="{D42A27DB-BD31-4B8C-83A1-F6EECF244321}">
                <p14:modId xmlns:p14="http://schemas.microsoft.com/office/powerpoint/2010/main" val="2427055723"/>
              </p:ext>
            </p:extLst>
          </p:nvPr>
        </p:nvGraphicFramePr>
        <p:xfrm>
          <a:off x="1821063" y="2805648"/>
          <a:ext cx="2257426" cy="1981220"/>
        </p:xfrm>
        <a:graphic>
          <a:graphicData uri="http://schemas.openxmlformats.org/drawingml/2006/table">
            <a:tbl>
              <a:tblPr firstRow="1" bandRow="1">
                <a:tableStyleId>{5940675A-B579-460E-94D1-54222C63F5DA}</a:tableStyleId>
              </a:tblPr>
              <a:tblGrid>
                <a:gridCol w="1128713">
                  <a:extLst>
                    <a:ext uri="{9D8B030D-6E8A-4147-A177-3AD203B41FA5}">
                      <a16:colId xmlns:a16="http://schemas.microsoft.com/office/drawing/2014/main" val="20000"/>
                    </a:ext>
                  </a:extLst>
                </a:gridCol>
                <a:gridCol w="1128713">
                  <a:extLst>
                    <a:ext uri="{9D8B030D-6E8A-4147-A177-3AD203B41FA5}">
                      <a16:colId xmlns:a16="http://schemas.microsoft.com/office/drawing/2014/main" val="20001"/>
                    </a:ext>
                  </a:extLst>
                </a:gridCol>
              </a:tblGrid>
              <a:tr h="396240">
                <a:tc>
                  <a:txBody>
                    <a:bodyPr/>
                    <a:lstStyle/>
                    <a:p>
                      <a:r>
                        <a:rPr lang="en-US" altLang="zh-CN" sz="2000" dirty="0">
                          <a:solidFill>
                            <a:schemeClr val="tx1"/>
                          </a:solidFill>
                        </a:rPr>
                        <a:t>T1</a:t>
                      </a:r>
                      <a:endParaRPr lang="zh-CN" altLang="en-US" sz="2000" dirty="0">
                        <a:solidFill>
                          <a:schemeClr val="tx1"/>
                        </a:solidFill>
                      </a:endParaRPr>
                    </a:p>
                  </a:txBody>
                  <a:tcPr marL="91457" marR="91457" marT="45722" marB="45722">
                    <a:noFill/>
                  </a:tcPr>
                </a:tc>
                <a:tc>
                  <a:txBody>
                    <a:bodyPr/>
                    <a:lstStyle/>
                    <a:p>
                      <a:r>
                        <a:rPr lang="en-US" altLang="zh-CN" sz="2000" dirty="0">
                          <a:solidFill>
                            <a:schemeClr val="tx1"/>
                          </a:solidFill>
                        </a:rPr>
                        <a:t>T2</a:t>
                      </a:r>
                      <a:endParaRPr lang="zh-CN" altLang="en-US" sz="2000" dirty="0">
                        <a:solidFill>
                          <a:schemeClr val="tx1"/>
                        </a:solidFill>
                      </a:endParaRPr>
                    </a:p>
                  </a:txBody>
                  <a:tcPr marL="91457" marR="91457" marT="45722" marB="45722">
                    <a:noFill/>
                  </a:tcPr>
                </a:tc>
                <a:extLst>
                  <a:ext uri="{0D108BD9-81ED-4DB2-BD59-A6C34878D82A}">
                    <a16:rowId xmlns:a16="http://schemas.microsoft.com/office/drawing/2014/main" val="10000"/>
                  </a:ext>
                </a:extLst>
              </a:tr>
              <a:tr h="396240">
                <a:tc>
                  <a:txBody>
                    <a:bodyPr/>
                    <a:lstStyle/>
                    <a:p>
                      <a:r>
                        <a:rPr lang="en-US" altLang="zh-CN" sz="2000" dirty="0">
                          <a:solidFill>
                            <a:schemeClr val="tx1"/>
                          </a:solidFill>
                        </a:rPr>
                        <a:t>W(x)</a:t>
                      </a:r>
                      <a:endParaRPr lang="zh-CN" altLang="en-US" sz="2000" dirty="0">
                        <a:solidFill>
                          <a:schemeClr val="tx1"/>
                        </a:solidFill>
                      </a:endParaRPr>
                    </a:p>
                  </a:txBody>
                  <a:tcPr marL="91457" marR="91457" marT="45722" marB="45722">
                    <a:noFill/>
                  </a:tcPr>
                </a:tc>
                <a:tc>
                  <a:txBody>
                    <a:bodyPr/>
                    <a:lstStyle/>
                    <a:p>
                      <a:endParaRPr lang="zh-CN" altLang="en-US" sz="2000" dirty="0">
                        <a:solidFill>
                          <a:schemeClr val="tx1"/>
                        </a:solidFill>
                      </a:endParaRPr>
                    </a:p>
                  </a:txBody>
                  <a:tcPr marL="91457" marR="91457" marT="45722" marB="45722">
                    <a:noFill/>
                  </a:tcPr>
                </a:tc>
                <a:extLst>
                  <a:ext uri="{0D108BD9-81ED-4DB2-BD59-A6C34878D82A}">
                    <a16:rowId xmlns:a16="http://schemas.microsoft.com/office/drawing/2014/main" val="10001"/>
                  </a:ext>
                </a:extLst>
              </a:tr>
              <a:tr h="396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commit</a:t>
                      </a:r>
                      <a:endParaRPr lang="zh-CN" altLang="en-US" sz="2000" dirty="0">
                        <a:solidFill>
                          <a:schemeClr val="tx1"/>
                        </a:solidFill>
                      </a:endParaRPr>
                    </a:p>
                  </a:txBody>
                  <a:tcPr marL="91457" marR="91457" marT="45722" marB="45722">
                    <a:noFill/>
                  </a:tcPr>
                </a:tc>
                <a:tc>
                  <a:txBody>
                    <a:bodyPr/>
                    <a:lstStyle/>
                    <a:p>
                      <a:endParaRPr lang="zh-CN" altLang="en-US" sz="2000" dirty="0">
                        <a:solidFill>
                          <a:schemeClr val="tx1"/>
                        </a:solidFill>
                      </a:endParaRPr>
                    </a:p>
                  </a:txBody>
                  <a:tcPr marL="91457" marR="91457" marT="45722" marB="45722">
                    <a:noFill/>
                  </a:tcPr>
                </a:tc>
                <a:extLst>
                  <a:ext uri="{0D108BD9-81ED-4DB2-BD59-A6C34878D82A}">
                    <a16:rowId xmlns:a16="http://schemas.microsoft.com/office/drawing/2014/main" val="10002"/>
                  </a:ext>
                </a:extLst>
              </a:tr>
              <a:tr h="396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solidFill>
                          <a:schemeClr val="tx1"/>
                        </a:solidFill>
                      </a:endParaRPr>
                    </a:p>
                  </a:txBody>
                  <a:tcPr marL="91457" marR="91457" marT="45722" marB="45722">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R(x)</a:t>
                      </a:r>
                      <a:endParaRPr lang="zh-CN" altLang="en-US" sz="2000" dirty="0">
                        <a:solidFill>
                          <a:schemeClr val="tx1"/>
                        </a:solidFill>
                      </a:endParaRPr>
                    </a:p>
                  </a:txBody>
                  <a:tcPr marL="91457" marR="91457" marT="45722" marB="45722">
                    <a:noFill/>
                  </a:tcPr>
                </a:tc>
                <a:extLst>
                  <a:ext uri="{0D108BD9-81ED-4DB2-BD59-A6C34878D82A}">
                    <a16:rowId xmlns:a16="http://schemas.microsoft.com/office/drawing/2014/main" val="10003"/>
                  </a:ext>
                </a:extLst>
              </a:tr>
              <a:tr h="396240">
                <a:tc>
                  <a:txBody>
                    <a:bodyPr/>
                    <a:lstStyle/>
                    <a:p>
                      <a:endParaRPr lang="zh-CN" altLang="en-US" sz="2000" dirty="0">
                        <a:solidFill>
                          <a:schemeClr val="tx1"/>
                        </a:solidFill>
                      </a:endParaRPr>
                    </a:p>
                  </a:txBody>
                  <a:tcPr marL="91457" marR="91457" marT="45722" marB="45722">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rPr>
                        <a:t>abort</a:t>
                      </a:r>
                      <a:endParaRPr lang="zh-CN" altLang="en-US" sz="2000" dirty="0">
                        <a:solidFill>
                          <a:schemeClr val="tx1"/>
                        </a:solidFill>
                      </a:endParaRPr>
                    </a:p>
                  </a:txBody>
                  <a:tcPr marL="91457" marR="91457" marT="45722" marB="45722">
                    <a:noFill/>
                  </a:tcPr>
                </a:tc>
                <a:extLst>
                  <a:ext uri="{0D108BD9-81ED-4DB2-BD59-A6C34878D82A}">
                    <a16:rowId xmlns:a16="http://schemas.microsoft.com/office/drawing/2014/main" val="10004"/>
                  </a:ext>
                </a:extLst>
              </a:tr>
            </a:tbl>
          </a:graphicData>
        </a:graphic>
      </p:graphicFrame>
      <p:graphicFrame>
        <p:nvGraphicFramePr>
          <p:cNvPr id="7" name="表格 2">
            <a:extLst>
              <a:ext uri="{FF2B5EF4-FFF2-40B4-BE49-F238E27FC236}">
                <a16:creationId xmlns:a16="http://schemas.microsoft.com/office/drawing/2014/main" id="{50AA7F71-A00C-52AE-3E02-51A17A04920C}"/>
              </a:ext>
            </a:extLst>
          </p:cNvPr>
          <p:cNvGraphicFramePr>
            <a:graphicFrameLocks noGrp="1"/>
          </p:cNvGraphicFramePr>
          <p:nvPr>
            <p:extLst>
              <p:ext uri="{D42A27DB-BD31-4B8C-83A1-F6EECF244321}">
                <p14:modId xmlns:p14="http://schemas.microsoft.com/office/powerpoint/2010/main" val="1911501804"/>
              </p:ext>
            </p:extLst>
          </p:nvPr>
        </p:nvGraphicFramePr>
        <p:xfrm>
          <a:off x="4629350" y="2805648"/>
          <a:ext cx="1944688" cy="1981200"/>
        </p:xfrm>
        <a:graphic>
          <a:graphicData uri="http://schemas.openxmlformats.org/drawingml/2006/table">
            <a:tbl>
              <a:tblPr firstRow="1" bandRow="1">
                <a:tableStyleId>{5940675A-B579-460E-94D1-54222C63F5DA}</a:tableStyleId>
              </a:tblPr>
              <a:tblGrid>
                <a:gridCol w="792280">
                  <a:extLst>
                    <a:ext uri="{9D8B030D-6E8A-4147-A177-3AD203B41FA5}">
                      <a16:colId xmlns:a16="http://schemas.microsoft.com/office/drawing/2014/main" val="20000"/>
                    </a:ext>
                  </a:extLst>
                </a:gridCol>
                <a:gridCol w="1152408">
                  <a:extLst>
                    <a:ext uri="{9D8B030D-6E8A-4147-A177-3AD203B41FA5}">
                      <a16:colId xmlns:a16="http://schemas.microsoft.com/office/drawing/2014/main" val="20001"/>
                    </a:ext>
                  </a:extLst>
                </a:gridCol>
              </a:tblGrid>
              <a:tr h="370840">
                <a:tc>
                  <a:txBody>
                    <a:bodyPr/>
                    <a:lstStyle/>
                    <a:p>
                      <a:r>
                        <a:rPr lang="en-US" altLang="zh-CN" sz="2000" dirty="0"/>
                        <a:t>T1</a:t>
                      </a:r>
                      <a:endParaRPr lang="zh-CN" altLang="en-US" sz="2000" dirty="0"/>
                    </a:p>
                  </a:txBody>
                  <a:tcPr marL="91379" marR="91379"/>
                </a:tc>
                <a:tc>
                  <a:txBody>
                    <a:bodyPr/>
                    <a:lstStyle/>
                    <a:p>
                      <a:r>
                        <a:rPr lang="en-US" altLang="zh-CN" sz="2000" dirty="0"/>
                        <a:t>T2</a:t>
                      </a:r>
                      <a:endParaRPr lang="zh-CN" altLang="en-US" sz="2000" dirty="0"/>
                    </a:p>
                  </a:txBody>
                  <a:tcPr marL="91379" marR="91379"/>
                </a:tc>
                <a:extLst>
                  <a:ext uri="{0D108BD9-81ED-4DB2-BD59-A6C34878D82A}">
                    <a16:rowId xmlns:a16="http://schemas.microsoft.com/office/drawing/2014/main" val="10000"/>
                  </a:ext>
                </a:extLst>
              </a:tr>
              <a:tr h="370840">
                <a:tc>
                  <a:txBody>
                    <a:bodyPr/>
                    <a:lstStyle/>
                    <a:p>
                      <a:r>
                        <a:rPr lang="en-US" altLang="zh-CN" sz="2000" dirty="0"/>
                        <a:t>W(x)</a:t>
                      </a:r>
                      <a:endParaRPr lang="zh-CN" altLang="en-US" sz="2000" dirty="0"/>
                    </a:p>
                  </a:txBody>
                  <a:tcPr marL="91379" marR="91379"/>
                </a:tc>
                <a:tc>
                  <a:txBody>
                    <a:bodyPr/>
                    <a:lstStyle/>
                    <a:p>
                      <a:endParaRPr lang="zh-CN" altLang="en-US" sz="2000" dirty="0"/>
                    </a:p>
                  </a:txBody>
                  <a:tcPr marL="91379" marR="91379"/>
                </a:tc>
                <a:extLst>
                  <a:ext uri="{0D108BD9-81ED-4DB2-BD59-A6C34878D82A}">
                    <a16:rowId xmlns:a16="http://schemas.microsoft.com/office/drawing/2014/main" val="10001"/>
                  </a:ext>
                </a:extLst>
              </a:tr>
              <a:tr h="370840">
                <a:tc>
                  <a:txBody>
                    <a:bodyPr/>
                    <a:lstStyle/>
                    <a:p>
                      <a:endParaRPr lang="zh-CN" altLang="en-US" sz="2000"/>
                    </a:p>
                  </a:txBody>
                  <a:tcPr marL="91379" marR="91379"/>
                </a:tc>
                <a:tc>
                  <a:txBody>
                    <a:bodyPr/>
                    <a:lstStyle/>
                    <a:p>
                      <a:r>
                        <a:rPr lang="en-US" altLang="zh-CN" sz="2000" dirty="0">
                          <a:solidFill>
                            <a:srgbClr val="0000FF"/>
                          </a:solidFill>
                        </a:rPr>
                        <a:t>R(x)</a:t>
                      </a:r>
                      <a:endParaRPr lang="zh-CN" altLang="en-US" sz="2000" dirty="0">
                        <a:solidFill>
                          <a:srgbClr val="0000FF"/>
                        </a:solidFill>
                      </a:endParaRPr>
                    </a:p>
                  </a:txBody>
                  <a:tcPr marL="91379" marR="91379"/>
                </a:tc>
                <a:extLst>
                  <a:ext uri="{0D108BD9-81ED-4DB2-BD59-A6C34878D82A}">
                    <a16:rowId xmlns:a16="http://schemas.microsoft.com/office/drawing/2014/main" val="10002"/>
                  </a:ext>
                </a:extLst>
              </a:tr>
              <a:tr h="370840">
                <a:tc>
                  <a:txBody>
                    <a:bodyPr/>
                    <a:lstStyle/>
                    <a:p>
                      <a:endParaRPr lang="zh-CN" altLang="en-US" sz="2000" dirty="0"/>
                    </a:p>
                  </a:txBody>
                  <a:tcPr marL="91379" marR="9137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00FF"/>
                          </a:solidFill>
                        </a:rPr>
                        <a:t>commit</a:t>
                      </a:r>
                      <a:endParaRPr lang="zh-CN" altLang="en-US" sz="2000" dirty="0">
                        <a:solidFill>
                          <a:srgbClr val="0000FF"/>
                        </a:solidFill>
                      </a:endParaRPr>
                    </a:p>
                  </a:txBody>
                  <a:tcPr marL="91379" marR="91379"/>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abort</a:t>
                      </a:r>
                      <a:endParaRPr lang="zh-CN" altLang="en-US" sz="2000" dirty="0"/>
                    </a:p>
                  </a:txBody>
                  <a:tcPr marL="91379" marR="91379"/>
                </a:tc>
                <a:tc>
                  <a:txBody>
                    <a:bodyPr/>
                    <a:lstStyle/>
                    <a:p>
                      <a:endParaRPr lang="zh-CN" altLang="en-US" sz="2000" dirty="0"/>
                    </a:p>
                  </a:txBody>
                  <a:tcPr marL="91379" marR="91379"/>
                </a:tc>
                <a:extLst>
                  <a:ext uri="{0D108BD9-81ED-4DB2-BD59-A6C34878D82A}">
                    <a16:rowId xmlns:a16="http://schemas.microsoft.com/office/drawing/2014/main" val="10004"/>
                  </a:ext>
                </a:extLst>
              </a:tr>
            </a:tbl>
          </a:graphicData>
        </a:graphic>
      </p:graphicFrame>
      <p:sp>
        <p:nvSpPr>
          <p:cNvPr id="8" name="矩形 11">
            <a:extLst>
              <a:ext uri="{FF2B5EF4-FFF2-40B4-BE49-F238E27FC236}">
                <a16:creationId xmlns:a16="http://schemas.microsoft.com/office/drawing/2014/main" id="{7C99DDF1-D126-E270-4BC8-8D7CFF73AAB5}"/>
              </a:ext>
            </a:extLst>
          </p:cNvPr>
          <p:cNvSpPr>
            <a:spLocks noChangeArrowheads="1"/>
          </p:cNvSpPr>
          <p:nvPr/>
        </p:nvSpPr>
        <p:spPr bwMode="auto">
          <a:xfrm>
            <a:off x="1821064" y="5072598"/>
            <a:ext cx="258744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可恢复</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recoverable</a:t>
            </a:r>
            <a:endParaRPr lang="zh-CN" altLang="en-US" dirty="0">
              <a:latin typeface="微软雅黑" panose="020B0503020204020204" pitchFamily="34" charset="-122"/>
              <a:ea typeface="微软雅黑" panose="020B0503020204020204" pitchFamily="34" charset="-122"/>
            </a:endParaRPr>
          </a:p>
        </p:txBody>
      </p:sp>
      <p:sp>
        <p:nvSpPr>
          <p:cNvPr id="9" name="矩形 12">
            <a:extLst>
              <a:ext uri="{FF2B5EF4-FFF2-40B4-BE49-F238E27FC236}">
                <a16:creationId xmlns:a16="http://schemas.microsoft.com/office/drawing/2014/main" id="{DC422F1A-ECBB-52CB-6265-30FD79759F7D}"/>
              </a:ext>
            </a:extLst>
          </p:cNvPr>
          <p:cNvSpPr>
            <a:spLocks noChangeArrowheads="1"/>
          </p:cNvSpPr>
          <p:nvPr/>
        </p:nvSpPr>
        <p:spPr bwMode="auto">
          <a:xfrm>
            <a:off x="4053088" y="5072598"/>
            <a:ext cx="3100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不可恢复</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Not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recoverable</a:t>
            </a:r>
            <a:endParaRPr lang="zh-CN" altLang="en-US" dirty="0">
              <a:latin typeface="微软雅黑" panose="020B0503020204020204" pitchFamily="34" charset="-122"/>
              <a:ea typeface="微软雅黑" panose="020B0503020204020204" pitchFamily="34" charset="-122"/>
            </a:endParaRPr>
          </a:p>
        </p:txBody>
      </p:sp>
      <p:graphicFrame>
        <p:nvGraphicFramePr>
          <p:cNvPr id="10" name="表格 2">
            <a:extLst>
              <a:ext uri="{FF2B5EF4-FFF2-40B4-BE49-F238E27FC236}">
                <a16:creationId xmlns:a16="http://schemas.microsoft.com/office/drawing/2014/main" id="{A95FC12F-761F-2DA9-9D62-A8A483F352D7}"/>
              </a:ext>
            </a:extLst>
          </p:cNvPr>
          <p:cNvGraphicFramePr>
            <a:graphicFrameLocks noGrp="1"/>
          </p:cNvGraphicFramePr>
          <p:nvPr>
            <p:extLst>
              <p:ext uri="{D42A27DB-BD31-4B8C-83A1-F6EECF244321}">
                <p14:modId xmlns:p14="http://schemas.microsoft.com/office/powerpoint/2010/main" val="1284570080"/>
              </p:ext>
            </p:extLst>
          </p:nvPr>
        </p:nvGraphicFramePr>
        <p:xfrm>
          <a:off x="7226500" y="2805648"/>
          <a:ext cx="3024188" cy="1981200"/>
        </p:xfrm>
        <a:graphic>
          <a:graphicData uri="http://schemas.openxmlformats.org/drawingml/2006/table">
            <a:tbl>
              <a:tblPr firstRow="1" bandRow="1">
                <a:tableStyleId>{5940675A-B579-460E-94D1-54222C63F5DA}</a:tableStyleId>
              </a:tblPr>
              <a:tblGrid>
                <a:gridCol w="773630">
                  <a:extLst>
                    <a:ext uri="{9D8B030D-6E8A-4147-A177-3AD203B41FA5}">
                      <a16:colId xmlns:a16="http://schemas.microsoft.com/office/drawing/2014/main" val="20000"/>
                    </a:ext>
                  </a:extLst>
                </a:gridCol>
                <a:gridCol w="1125279">
                  <a:extLst>
                    <a:ext uri="{9D8B030D-6E8A-4147-A177-3AD203B41FA5}">
                      <a16:colId xmlns:a16="http://schemas.microsoft.com/office/drawing/2014/main" val="20001"/>
                    </a:ext>
                  </a:extLst>
                </a:gridCol>
                <a:gridCol w="1125279">
                  <a:extLst>
                    <a:ext uri="{9D8B030D-6E8A-4147-A177-3AD203B41FA5}">
                      <a16:colId xmlns:a16="http://schemas.microsoft.com/office/drawing/2014/main" val="20002"/>
                    </a:ext>
                  </a:extLst>
                </a:gridCol>
              </a:tblGrid>
              <a:tr h="370840">
                <a:tc>
                  <a:txBody>
                    <a:bodyPr/>
                    <a:lstStyle/>
                    <a:p>
                      <a:r>
                        <a:rPr lang="en-US" altLang="zh-CN" sz="2000" dirty="0"/>
                        <a:t>T1</a:t>
                      </a:r>
                      <a:endParaRPr lang="zh-CN" altLang="en-US" sz="2000" dirty="0"/>
                    </a:p>
                  </a:txBody>
                  <a:tcPr marL="91353" marR="91353"/>
                </a:tc>
                <a:tc>
                  <a:txBody>
                    <a:bodyPr/>
                    <a:lstStyle/>
                    <a:p>
                      <a:r>
                        <a:rPr lang="en-US" altLang="zh-CN" sz="2000" dirty="0"/>
                        <a:t>T2</a:t>
                      </a:r>
                      <a:endParaRPr lang="zh-CN" altLang="en-US" sz="2000" dirty="0"/>
                    </a:p>
                  </a:txBody>
                  <a:tcPr marL="91353" marR="91353"/>
                </a:tc>
                <a:tc>
                  <a:txBody>
                    <a:bodyPr/>
                    <a:lstStyle/>
                    <a:p>
                      <a:r>
                        <a:rPr lang="en-US" altLang="zh-CN" sz="2000" dirty="0"/>
                        <a:t>T3</a:t>
                      </a:r>
                      <a:endParaRPr lang="zh-CN" altLang="en-US" sz="2000" dirty="0"/>
                    </a:p>
                  </a:txBody>
                  <a:tcPr marL="91353" marR="91353"/>
                </a:tc>
                <a:extLst>
                  <a:ext uri="{0D108BD9-81ED-4DB2-BD59-A6C34878D82A}">
                    <a16:rowId xmlns:a16="http://schemas.microsoft.com/office/drawing/2014/main" val="10000"/>
                  </a:ext>
                </a:extLst>
              </a:tr>
              <a:tr h="370840">
                <a:tc>
                  <a:txBody>
                    <a:bodyPr/>
                    <a:lstStyle/>
                    <a:p>
                      <a:r>
                        <a:rPr lang="en-US" altLang="zh-CN" sz="2000" dirty="0"/>
                        <a:t>W(x)</a:t>
                      </a:r>
                      <a:endParaRPr lang="zh-CN" altLang="en-US" sz="2000" dirty="0"/>
                    </a:p>
                  </a:txBody>
                  <a:tcPr marL="91353" marR="91353"/>
                </a:tc>
                <a:tc>
                  <a:txBody>
                    <a:bodyPr/>
                    <a:lstStyle/>
                    <a:p>
                      <a:endParaRPr lang="zh-CN" altLang="en-US" sz="2000" dirty="0"/>
                    </a:p>
                  </a:txBody>
                  <a:tcPr marL="91353" marR="91353"/>
                </a:tc>
                <a:tc>
                  <a:txBody>
                    <a:bodyPr/>
                    <a:lstStyle/>
                    <a:p>
                      <a:endParaRPr lang="zh-CN" altLang="en-US" sz="2000" dirty="0"/>
                    </a:p>
                  </a:txBody>
                  <a:tcPr marL="91353" marR="91353"/>
                </a:tc>
                <a:extLst>
                  <a:ext uri="{0D108BD9-81ED-4DB2-BD59-A6C34878D82A}">
                    <a16:rowId xmlns:a16="http://schemas.microsoft.com/office/drawing/2014/main" val="10001"/>
                  </a:ext>
                </a:extLst>
              </a:tr>
              <a:tr h="370840">
                <a:tc>
                  <a:txBody>
                    <a:bodyPr/>
                    <a:lstStyle/>
                    <a:p>
                      <a:endParaRPr lang="zh-CN" altLang="en-US" sz="2000"/>
                    </a:p>
                  </a:txBody>
                  <a:tcPr marL="91353" marR="91353"/>
                </a:tc>
                <a:tc>
                  <a:txBody>
                    <a:bodyPr/>
                    <a:lstStyle/>
                    <a:p>
                      <a:r>
                        <a:rPr lang="en-US" altLang="zh-CN" sz="2000" dirty="0">
                          <a:solidFill>
                            <a:srgbClr val="0000FF"/>
                          </a:solidFill>
                        </a:rPr>
                        <a:t>W(x)</a:t>
                      </a:r>
                      <a:endParaRPr lang="zh-CN" altLang="en-US" sz="2000" dirty="0">
                        <a:solidFill>
                          <a:srgbClr val="0000FF"/>
                        </a:solidFill>
                      </a:endParaRPr>
                    </a:p>
                  </a:txBody>
                  <a:tcPr marL="91353" marR="91353"/>
                </a:tc>
                <a:tc>
                  <a:txBody>
                    <a:bodyPr/>
                    <a:lstStyle/>
                    <a:p>
                      <a:endParaRPr lang="zh-CN" altLang="en-US" sz="2000" dirty="0">
                        <a:solidFill>
                          <a:srgbClr val="0000FF"/>
                        </a:solidFill>
                      </a:endParaRPr>
                    </a:p>
                  </a:txBody>
                  <a:tcPr marL="91353" marR="91353"/>
                </a:tc>
                <a:extLst>
                  <a:ext uri="{0D108BD9-81ED-4DB2-BD59-A6C34878D82A}">
                    <a16:rowId xmlns:a16="http://schemas.microsoft.com/office/drawing/2014/main" val="10002"/>
                  </a:ext>
                </a:extLst>
              </a:tr>
              <a:tr h="370840">
                <a:tc>
                  <a:txBody>
                    <a:bodyPr/>
                    <a:lstStyle/>
                    <a:p>
                      <a:endParaRPr lang="zh-CN" altLang="en-US" sz="2000" dirty="0"/>
                    </a:p>
                  </a:txBody>
                  <a:tcPr marL="91353" marR="913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000" dirty="0">
                        <a:solidFill>
                          <a:srgbClr val="0000FF"/>
                        </a:solidFill>
                      </a:endParaRPr>
                    </a:p>
                  </a:txBody>
                  <a:tcPr marL="91353" marR="913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solidFill>
                            <a:srgbClr val="0000FF"/>
                          </a:solidFill>
                        </a:rPr>
                        <a:t>R(x)</a:t>
                      </a:r>
                      <a:endParaRPr lang="zh-CN" altLang="en-US" sz="2000" dirty="0">
                        <a:solidFill>
                          <a:srgbClr val="0000FF"/>
                        </a:solidFill>
                      </a:endParaRPr>
                    </a:p>
                  </a:txBody>
                  <a:tcPr marL="91353" marR="91353"/>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dirty="0"/>
                        <a:t>abort</a:t>
                      </a:r>
                      <a:endParaRPr lang="zh-CN" altLang="en-US" sz="2000" dirty="0"/>
                    </a:p>
                  </a:txBody>
                  <a:tcPr marL="91353" marR="91353"/>
                </a:tc>
                <a:tc>
                  <a:txBody>
                    <a:bodyPr/>
                    <a:lstStyle/>
                    <a:p>
                      <a:endParaRPr lang="zh-CN" altLang="en-US" sz="2000" dirty="0"/>
                    </a:p>
                  </a:txBody>
                  <a:tcPr marL="91353" marR="91353"/>
                </a:tc>
                <a:tc>
                  <a:txBody>
                    <a:bodyPr/>
                    <a:lstStyle/>
                    <a:p>
                      <a:endParaRPr lang="zh-CN" altLang="en-US" sz="2000" dirty="0">
                        <a:solidFill>
                          <a:srgbClr val="0000FF"/>
                        </a:solidFill>
                      </a:endParaRPr>
                    </a:p>
                  </a:txBody>
                  <a:tcPr marL="91353" marR="91353"/>
                </a:tc>
                <a:extLst>
                  <a:ext uri="{0D108BD9-81ED-4DB2-BD59-A6C34878D82A}">
                    <a16:rowId xmlns:a16="http://schemas.microsoft.com/office/drawing/2014/main" val="10004"/>
                  </a:ext>
                </a:extLst>
              </a:tr>
            </a:tbl>
          </a:graphicData>
        </a:graphic>
      </p:graphicFrame>
      <p:sp>
        <p:nvSpPr>
          <p:cNvPr id="11" name="矩形 12">
            <a:extLst>
              <a:ext uri="{FF2B5EF4-FFF2-40B4-BE49-F238E27FC236}">
                <a16:creationId xmlns:a16="http://schemas.microsoft.com/office/drawing/2014/main" id="{1DB03911-DE26-65E9-9E51-1007CED97EBC}"/>
              </a:ext>
            </a:extLst>
          </p:cNvPr>
          <p:cNvSpPr>
            <a:spLocks noChangeArrowheads="1"/>
          </p:cNvSpPr>
          <p:nvPr/>
        </p:nvSpPr>
        <p:spPr bwMode="auto">
          <a:xfrm>
            <a:off x="7150300" y="5072598"/>
            <a:ext cx="31003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latin typeface="微软雅黑" panose="020B0503020204020204" pitchFamily="34" charset="-122"/>
                <a:ea typeface="微软雅黑" panose="020B0503020204020204" pitchFamily="34" charset="-122"/>
              </a:rPr>
              <a:t>级联回滚</a:t>
            </a:r>
            <a:br>
              <a:rPr lang="en-US" altLang="zh-CN" dirty="0">
                <a:latin typeface="微软雅黑" panose="020B0503020204020204" pitchFamily="34" charset="-122"/>
                <a:ea typeface="微软雅黑" panose="020B0503020204020204" pitchFamily="34" charset="-122"/>
              </a:rPr>
            </a:br>
            <a:r>
              <a:rPr lang="en-US" altLang="zh-CN" dirty="0">
                <a:latin typeface="微软雅黑" panose="020B0503020204020204" pitchFamily="34" charset="-122"/>
                <a:ea typeface="微软雅黑" panose="020B0503020204020204" pitchFamily="34" charset="-122"/>
              </a:rPr>
              <a:t>Cascade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rollback</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451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14490A19-9AE7-42FE-89BD-97A2E10E9476}"/>
              </a:ext>
            </a:extLst>
          </p:cNvPr>
          <p:cNvSpPr/>
          <p:nvPr/>
        </p:nvSpPr>
        <p:spPr bwMode="auto">
          <a:xfrm>
            <a:off x="318052" y="1192696"/>
            <a:ext cx="11304762" cy="4789870"/>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可恢复调度</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18052" y="1353925"/>
            <a:ext cx="7844260" cy="3388487"/>
          </a:xfrm>
        </p:spPr>
        <p:txBody>
          <a:bodyPr/>
          <a:lstStyle/>
          <a:p>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2</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已</a:t>
            </a:r>
            <a:r>
              <a:rPr lang="zh-CN" altLang="en-US" sz="2400" b="1" dirty="0">
                <a:solidFill>
                  <a:srgbClr val="6F1787"/>
                </a:solidFill>
                <a:latin typeface="微软雅黑" panose="020B0503020204020204" pitchFamily="34" charset="-122"/>
                <a:ea typeface="微软雅黑" panose="020B0503020204020204" pitchFamily="34" charset="-122"/>
              </a:rPr>
              <a:t>经提价了</a:t>
            </a:r>
            <a:r>
              <a:rPr lang="zh-CN" altLang="zh-CN" sz="2400" b="1" dirty="0">
                <a:solidFill>
                  <a:srgbClr val="6F1787"/>
                </a:solidFill>
                <a:latin typeface="微软雅黑" panose="020B0503020204020204" pitchFamily="34" charset="-122"/>
                <a:ea typeface="微软雅黑" panose="020B0503020204020204" pitchFamily="34" charset="-122"/>
              </a:rPr>
              <a:t>事务，</a:t>
            </a:r>
            <a:r>
              <a:rPr lang="zh-CN" altLang="en-US" sz="2400" b="1" dirty="0">
                <a:solidFill>
                  <a:srgbClr val="6F1787"/>
                </a:solidFill>
                <a:latin typeface="微软雅黑" panose="020B0503020204020204" pitchFamily="34" charset="-122"/>
                <a:ea typeface="微软雅黑" panose="020B0503020204020204" pitchFamily="34" charset="-122"/>
              </a:rPr>
              <a:t>但</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2</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基于</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1</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写入的数据进行了进一步修改，当</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1</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被回滚时，</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2</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也应行回滚。</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2</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在时刻</a:t>
            </a:r>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10</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进行了提交，成为了结束的事务。</a:t>
            </a:r>
            <a:br>
              <a:rPr lang="en-US" altLang="zh-CN" sz="2400" dirty="0">
                <a:latin typeface="微软雅黑" panose="020B0503020204020204" pitchFamily="34" charset="-122"/>
                <a:ea typeface="微软雅黑" panose="020B0503020204020204" pitchFamily="34" charset="-122"/>
              </a:rPr>
            </a:b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用户已经看到了修改的结果，</a:t>
            </a:r>
            <a:r>
              <a:rPr lang="zh-CN" altLang="en-US" sz="2400" dirty="0">
                <a:latin typeface="微软雅黑" panose="020B0503020204020204" pitchFamily="34" charset="-122"/>
                <a:ea typeface="微软雅黑" panose="020B0503020204020204" pitchFamily="34" charset="-122"/>
              </a:rPr>
              <a:t>不应</a:t>
            </a:r>
            <a:r>
              <a:rPr lang="zh-CN" altLang="zh-CN" sz="2400" dirty="0">
                <a:latin typeface="微软雅黑" panose="020B0503020204020204" pitchFamily="34" charset="-122"/>
                <a:ea typeface="微软雅黑" panose="020B0503020204020204" pitchFamily="34" charset="-122"/>
              </a:rPr>
              <a:t>被回滚</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lvl="2"/>
            <a:r>
              <a:rPr lang="zh-CN" altLang="zh-CN" dirty="0">
                <a:latin typeface="微软雅黑" panose="020B0503020204020204" pitchFamily="34" charset="-122"/>
                <a:ea typeface="微软雅黑" panose="020B0503020204020204" pitchFamily="34" charset="-122"/>
              </a:rPr>
              <a:t>比如</a:t>
            </a:r>
            <a:r>
              <a:rPr lang="en-US" altLang="zh-CN" i="1" dirty="0">
                <a:latin typeface="微软雅黑" panose="020B0503020204020204" pitchFamily="34" charset="-122"/>
                <a:ea typeface="微软雅黑" panose="020B0503020204020204" pitchFamily="34" charset="-122"/>
              </a:rPr>
              <a:t>T</a:t>
            </a:r>
            <a:r>
              <a:rPr lang="en-US" altLang="zh-CN" i="1" baseline="-25000" dirty="0">
                <a:latin typeface="微软雅黑" panose="020B0503020204020204" pitchFamily="34" charset="-122"/>
                <a:ea typeface="微软雅黑" panose="020B0503020204020204" pitchFamily="34" charset="-122"/>
              </a:rPr>
              <a:t>2</a:t>
            </a:r>
            <a:r>
              <a:rPr lang="zh-CN" altLang="en-US" i="1" baseline="-25000"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事务提交表示购物已经完成，用户已经拿到了商品，此时难以回滚该事务。</a:t>
            </a:r>
            <a:endParaRPr lang="en-US" altLang="zh-CN" dirty="0">
              <a:latin typeface="微软雅黑" panose="020B0503020204020204" pitchFamily="34" charset="-122"/>
              <a:ea typeface="微软雅黑" panose="020B0503020204020204" pitchFamily="34" charset="-122"/>
            </a:endParaRPr>
          </a:p>
          <a:p>
            <a:pPr lvl="1"/>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2</a:t>
            </a:r>
            <a:r>
              <a:rPr lang="zh-CN" altLang="en-US" sz="2400" i="1" baseline="-25000" dirty="0">
                <a:latin typeface="微软雅黑" panose="020B0503020204020204" pitchFamily="34" charset="-122"/>
                <a:ea typeface="微软雅黑" panose="020B0503020204020204" pitchFamily="34" charset="-122"/>
              </a:rPr>
              <a:t> </a:t>
            </a:r>
            <a:r>
              <a:rPr lang="zh-CN" altLang="zh-CN" sz="2400" dirty="0">
                <a:latin typeface="微软雅黑" panose="020B0503020204020204" pitchFamily="34" charset="-122"/>
                <a:ea typeface="微软雅黑" panose="020B0503020204020204" pitchFamily="34" charset="-122"/>
              </a:rPr>
              <a:t>难以被回滚会造成事务</a:t>
            </a:r>
            <a:r>
              <a:rPr lang="en-US" altLang="zh-CN" sz="2400" i="1" dirty="0">
                <a:latin typeface="微软雅黑" panose="020B0503020204020204" pitchFamily="34" charset="-122"/>
                <a:ea typeface="微软雅黑" panose="020B0503020204020204" pitchFamily="34" charset="-122"/>
              </a:rPr>
              <a:t>T</a:t>
            </a:r>
            <a:r>
              <a:rPr lang="en-US" altLang="zh-CN" sz="2400" i="1" baseline="-25000" dirty="0">
                <a:latin typeface="微软雅黑" panose="020B0503020204020204" pitchFamily="34" charset="-122"/>
                <a:ea typeface="微软雅黑" panose="020B0503020204020204" pitchFamily="34" charset="-122"/>
              </a:rPr>
              <a:t>1</a:t>
            </a:r>
            <a:r>
              <a:rPr lang="zh-CN" altLang="zh-CN" sz="2400" dirty="0">
                <a:latin typeface="微软雅黑" panose="020B0503020204020204" pitchFamily="34" charset="-122"/>
                <a:ea typeface="微软雅黑" panose="020B0503020204020204" pitchFamily="34" charset="-122"/>
              </a:rPr>
              <a:t>也难以被回滚。</a:t>
            </a:r>
            <a:endParaRPr lang="en-US" altLang="zh-CN" sz="2400" dirty="0">
              <a:latin typeface="微软雅黑" panose="020B0503020204020204" pitchFamily="34" charset="-122"/>
              <a:ea typeface="微软雅黑" panose="020B0503020204020204" pitchFamily="34" charset="-122"/>
            </a:endParaRPr>
          </a:p>
          <a:p>
            <a:pPr lvl="1"/>
            <a:endParaRPr lang="zh-CN" altLang="zh-CN" sz="2400" dirty="0">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不可恢复调度：读写了未提交事务修改的数据。</a:t>
            </a:r>
            <a:endParaRPr lang="en-US" altLang="zh-CN" sz="2400" b="1" dirty="0">
              <a:solidFill>
                <a:srgbClr val="6F1787"/>
              </a:solidFill>
              <a:latin typeface="微软雅黑" panose="020B0503020204020204" pitchFamily="34" charset="-122"/>
              <a:ea typeface="微软雅黑" panose="020B0503020204020204" pitchFamily="34" charset="-122"/>
            </a:endParaRPr>
          </a:p>
          <a:p>
            <a:r>
              <a:rPr lang="zh-CN" altLang="en-US" sz="2400" b="1" dirty="0">
                <a:solidFill>
                  <a:srgbClr val="3B20FF"/>
                </a:solidFill>
                <a:latin typeface="微软雅黑" panose="020B0503020204020204" pitchFamily="34" charset="-122"/>
                <a:ea typeface="微软雅黑" panose="020B0503020204020204" pitchFamily="34" charset="-122"/>
              </a:rPr>
              <a:t>可恢复调度要求：</a:t>
            </a:r>
            <a:r>
              <a:rPr lang="zh-CN" altLang="zh-CN" sz="2400" b="1" dirty="0">
                <a:solidFill>
                  <a:srgbClr val="3B20FF"/>
                </a:solidFill>
                <a:latin typeface="微软雅黑" panose="020B0503020204020204" pitchFamily="34" charset="-122"/>
                <a:ea typeface="微软雅黑" panose="020B0503020204020204" pitchFamily="34" charset="-122"/>
              </a:rPr>
              <a:t>当</a:t>
            </a:r>
            <a:r>
              <a:rPr lang="en-US" altLang="zh-CN" sz="2400" b="1" i="1" dirty="0">
                <a:solidFill>
                  <a:srgbClr val="3B20FF"/>
                </a:solidFill>
                <a:latin typeface="微软雅黑" panose="020B0503020204020204" pitchFamily="34" charset="-122"/>
                <a:ea typeface="微软雅黑" panose="020B0503020204020204" pitchFamily="34" charset="-122"/>
              </a:rPr>
              <a:t>T</a:t>
            </a:r>
            <a:r>
              <a:rPr lang="en-US" altLang="zh-CN" sz="2400" b="1" i="1" baseline="-25000" dirty="0">
                <a:solidFill>
                  <a:srgbClr val="3B20FF"/>
                </a:solidFill>
                <a:latin typeface="微软雅黑" panose="020B0503020204020204" pitchFamily="34" charset="-122"/>
                <a:ea typeface="微软雅黑" panose="020B0503020204020204" pitchFamily="34" charset="-122"/>
              </a:rPr>
              <a:t>1</a:t>
            </a:r>
            <a:r>
              <a:rPr lang="zh-CN" altLang="en-US" sz="2400" b="1" dirty="0">
                <a:solidFill>
                  <a:srgbClr val="3B20FF"/>
                </a:solidFill>
                <a:latin typeface="微软雅黑" panose="020B0503020204020204" pitchFamily="34" charset="-122"/>
                <a:ea typeface="微软雅黑" panose="020B0503020204020204" pitchFamily="34" charset="-122"/>
              </a:rPr>
              <a:t>未提交</a:t>
            </a:r>
            <a:r>
              <a:rPr lang="zh-CN" altLang="zh-CN" sz="2400" b="1" dirty="0">
                <a:solidFill>
                  <a:srgbClr val="3B20FF"/>
                </a:solidFill>
                <a:latin typeface="微软雅黑" panose="020B0503020204020204" pitchFamily="34" charset="-122"/>
                <a:ea typeface="微软雅黑" panose="020B0503020204020204" pitchFamily="34" charset="-122"/>
              </a:rPr>
              <a:t>时，</a:t>
            </a:r>
            <a:r>
              <a:rPr lang="en-US" altLang="zh-CN" sz="2400" b="1" i="1" dirty="0">
                <a:solidFill>
                  <a:srgbClr val="3B20FF"/>
                </a:solidFill>
                <a:latin typeface="微软雅黑" panose="020B0503020204020204" pitchFamily="34" charset="-122"/>
                <a:ea typeface="微软雅黑" panose="020B0503020204020204" pitchFamily="34" charset="-122"/>
              </a:rPr>
              <a:t>T</a:t>
            </a:r>
            <a:r>
              <a:rPr lang="en-US" altLang="zh-CN" sz="2400" b="1" i="1" baseline="-25000" dirty="0">
                <a:solidFill>
                  <a:srgbClr val="3B20FF"/>
                </a:solidFill>
                <a:latin typeface="微软雅黑" panose="020B0503020204020204" pitchFamily="34" charset="-122"/>
                <a:ea typeface="微软雅黑" panose="020B0503020204020204" pitchFamily="34" charset="-122"/>
              </a:rPr>
              <a:t>2</a:t>
            </a:r>
            <a:r>
              <a:rPr lang="zh-CN" altLang="en-US" sz="2400" b="1" dirty="0">
                <a:solidFill>
                  <a:srgbClr val="3B20FF"/>
                </a:solidFill>
                <a:latin typeface="微软雅黑" panose="020B0503020204020204" pitchFamily="34" charset="-122"/>
                <a:ea typeface="微软雅黑" panose="020B0503020204020204" pitchFamily="34" charset="-122"/>
              </a:rPr>
              <a:t>（读写了</a:t>
            </a:r>
            <a:r>
              <a:rPr lang="en-US" altLang="zh-CN" sz="2400" b="1" i="1" dirty="0">
                <a:solidFill>
                  <a:srgbClr val="3B20FF"/>
                </a:solidFill>
                <a:latin typeface="微软雅黑" panose="020B0503020204020204" pitchFamily="34" charset="-122"/>
                <a:ea typeface="微软雅黑" panose="020B0503020204020204" pitchFamily="34" charset="-122"/>
              </a:rPr>
              <a:t>T</a:t>
            </a:r>
            <a:r>
              <a:rPr lang="en-US" altLang="zh-CN" sz="2400" b="1" i="1" baseline="-25000" dirty="0">
                <a:solidFill>
                  <a:srgbClr val="3B20FF"/>
                </a:solidFill>
                <a:latin typeface="微软雅黑" panose="020B0503020204020204" pitchFamily="34" charset="-122"/>
                <a:ea typeface="微软雅黑" panose="020B0503020204020204" pitchFamily="34" charset="-122"/>
              </a:rPr>
              <a:t>1</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en-US" sz="2400" b="1" dirty="0">
                <a:solidFill>
                  <a:srgbClr val="3B20FF"/>
                </a:solidFill>
                <a:latin typeface="微软雅黑" panose="020B0503020204020204" pitchFamily="34" charset="-122"/>
                <a:ea typeface="微软雅黑" panose="020B0503020204020204" pitchFamily="34" charset="-122"/>
              </a:rPr>
              <a:t>数据的事务）不应该</a:t>
            </a:r>
            <a:r>
              <a:rPr lang="zh-CN" altLang="zh-CN" sz="2400" b="1" dirty="0">
                <a:solidFill>
                  <a:srgbClr val="3B20FF"/>
                </a:solidFill>
                <a:latin typeface="微软雅黑" panose="020B0503020204020204" pitchFamily="34" charset="-122"/>
                <a:ea typeface="微软雅黑" panose="020B0503020204020204" pitchFamily="34" charset="-122"/>
              </a:rPr>
              <a:t>提交</a:t>
            </a:r>
            <a:r>
              <a:rPr lang="zh-CN" altLang="en-US" sz="2400" b="1" dirty="0">
                <a:solidFill>
                  <a:srgbClr val="3B20FF"/>
                </a:solidFill>
                <a:latin typeface="微软雅黑" panose="020B0503020204020204" pitchFamily="34" charset="-122"/>
                <a:ea typeface="微软雅黑" panose="020B0503020204020204" pitchFamily="34" charset="-122"/>
              </a:rPr>
              <a:t>。</a:t>
            </a: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2FD97591-2C80-FE43-A399-E83AA3C0355F}"/>
              </a:ext>
            </a:extLst>
          </p:cNvPr>
          <p:cNvPicPr>
            <a:picLocks noChangeAspect="1"/>
          </p:cNvPicPr>
          <p:nvPr/>
        </p:nvPicPr>
        <p:blipFill>
          <a:blip r:embed="rId2"/>
          <a:stretch>
            <a:fillRect/>
          </a:stretch>
        </p:blipFill>
        <p:spPr>
          <a:xfrm>
            <a:off x="8332324" y="1402942"/>
            <a:ext cx="3290490" cy="4262362"/>
          </a:xfrm>
          <a:prstGeom prst="rect">
            <a:avLst/>
          </a:prstGeom>
        </p:spPr>
      </p:pic>
    </p:spTree>
    <p:extLst>
      <p:ext uri="{BB962C8B-B14F-4D97-AF65-F5344CB8AC3E}">
        <p14:creationId xmlns:p14="http://schemas.microsoft.com/office/powerpoint/2010/main" val="1180646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F66F907C-9269-4FE4-87AF-B4E2F871BD24}"/>
              </a:ext>
            </a:extLst>
          </p:cNvPr>
          <p:cNvSpPr/>
          <p:nvPr/>
        </p:nvSpPr>
        <p:spPr bwMode="auto">
          <a:xfrm>
            <a:off x="721586" y="1023075"/>
            <a:ext cx="11053628" cy="527221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53</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可恢复调度</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721586" y="1009908"/>
            <a:ext cx="10874188" cy="977054"/>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可恢复调度：</a:t>
            </a:r>
            <a:r>
              <a:rPr lang="zh-CN" altLang="zh-CN" sz="2400" b="1" dirty="0">
                <a:solidFill>
                  <a:srgbClr val="6F1787"/>
                </a:solidFill>
                <a:latin typeface="微软雅黑" panose="020B0503020204020204" pitchFamily="34" charset="-122"/>
                <a:ea typeface="微软雅黑" panose="020B0503020204020204" pitchFamily="34" charset="-122"/>
              </a:rPr>
              <a:t>对于调度</a:t>
            </a:r>
            <a:r>
              <a:rPr lang="en-US" altLang="zh-CN" sz="2400" b="1" i="1" dirty="0">
                <a:solidFill>
                  <a:srgbClr val="6F1787"/>
                </a:solidFill>
                <a:latin typeface="微软雅黑" panose="020B0503020204020204" pitchFamily="34" charset="-122"/>
                <a:ea typeface="微软雅黑" panose="020B0503020204020204" pitchFamily="34" charset="-122"/>
              </a:rPr>
              <a:t>S</a:t>
            </a:r>
            <a:r>
              <a:rPr lang="zh-CN" altLang="zh-CN" sz="2400" b="1" dirty="0">
                <a:solidFill>
                  <a:srgbClr val="6F1787"/>
                </a:solidFill>
                <a:latin typeface="微软雅黑" panose="020B0503020204020204" pitchFamily="34" charset="-122"/>
                <a:ea typeface="微软雅黑" panose="020B0503020204020204" pitchFamily="34" charset="-122"/>
              </a:rPr>
              <a:t>，若</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j</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读取了</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i</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en-US" sz="2400" b="1" dirty="0">
                <a:solidFill>
                  <a:srgbClr val="6F1787"/>
                </a:solidFill>
                <a:latin typeface="微软雅黑" panose="020B0503020204020204" pitchFamily="34" charset="-122"/>
                <a:ea typeface="微软雅黑" panose="020B0503020204020204" pitchFamily="34" charset="-122"/>
              </a:rPr>
              <a:t>所写</a:t>
            </a:r>
            <a:r>
              <a:rPr lang="zh-CN" altLang="zh-CN" sz="2400" b="1" dirty="0">
                <a:solidFill>
                  <a:srgbClr val="6F1787"/>
                </a:solidFill>
                <a:latin typeface="微软雅黑" panose="020B0503020204020204" pitchFamily="34" charset="-122"/>
                <a:ea typeface="微软雅黑" panose="020B0503020204020204" pitchFamily="34" charset="-122"/>
              </a:rPr>
              <a:t>的数据，则需要保证</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j</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在</a:t>
            </a:r>
            <a:r>
              <a:rPr lang="en-US" altLang="zh-CN" sz="2400" b="1" i="1" dirty="0" err="1">
                <a:solidFill>
                  <a:srgbClr val="6F1787"/>
                </a:solidFill>
                <a:latin typeface="微软雅黑" panose="020B0503020204020204" pitchFamily="34" charset="-122"/>
                <a:ea typeface="微软雅黑" panose="020B0503020204020204" pitchFamily="34" charset="-122"/>
              </a:rPr>
              <a:t>T</a:t>
            </a:r>
            <a:r>
              <a:rPr lang="en-US" altLang="zh-CN" sz="2400" b="1" i="1" baseline="-25000" dirty="0" err="1">
                <a:solidFill>
                  <a:srgbClr val="6F1787"/>
                </a:solidFill>
                <a:latin typeface="微软雅黑" panose="020B0503020204020204" pitchFamily="34" charset="-122"/>
                <a:ea typeface="微软雅黑" panose="020B0503020204020204" pitchFamily="34" charset="-122"/>
              </a:rPr>
              <a:t>i</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之后进行提交</a:t>
            </a:r>
            <a:r>
              <a:rPr lang="zh-CN" altLang="en-US" sz="2400" b="1" dirty="0">
                <a:solidFill>
                  <a:srgbClr val="6F1787"/>
                </a:solidFill>
                <a:latin typeface="微软雅黑" panose="020B0503020204020204" pitchFamily="34" charset="-122"/>
                <a:ea typeface="微软雅黑" panose="020B0503020204020204" pitchFamily="34" charset="-122"/>
              </a:rPr>
              <a:t>（</a:t>
            </a:r>
            <a:r>
              <a:rPr lang="zh-CN" altLang="zh-CN" sz="2400" b="1" dirty="0">
                <a:solidFill>
                  <a:srgbClr val="6F1787"/>
                </a:solidFill>
                <a:latin typeface="微软雅黑" panose="020B0503020204020204" pitchFamily="34" charset="-122"/>
                <a:ea typeface="微软雅黑" panose="020B0503020204020204" pitchFamily="34" charset="-122"/>
              </a:rPr>
              <a:t>即</a:t>
            </a:r>
            <a:r>
              <a:rPr lang="en-US" altLang="zh-CN" sz="2400" b="1" dirty="0">
                <a:solidFill>
                  <a:srgbClr val="6F1787"/>
                </a:solidFill>
                <a:latin typeface="微软雅黑" panose="020B0503020204020204" pitchFamily="34" charset="-122"/>
                <a:ea typeface="微软雅黑" panose="020B0503020204020204" pitchFamily="34" charset="-122"/>
              </a:rPr>
              <a:t>COMMIT</a:t>
            </a:r>
            <a:r>
              <a:rPr lang="zh-CN" altLang="zh-CN" sz="2400" b="1" dirty="0">
                <a:solidFill>
                  <a:srgbClr val="6F1787"/>
                </a:solidFill>
                <a:latin typeface="微软雅黑" panose="020B0503020204020204" pitchFamily="34" charset="-122"/>
                <a:ea typeface="微软雅黑" panose="020B0503020204020204" pitchFamily="34" charset="-122"/>
              </a:rPr>
              <a:t>操作</a:t>
            </a:r>
            <a:r>
              <a:rPr lang="zh-CN" altLang="en-US" sz="2400" b="1" dirty="0">
                <a:solidFill>
                  <a:srgbClr val="6F1787"/>
                </a:solidFill>
                <a:latin typeface="微软雅黑" panose="020B0503020204020204" pitchFamily="34" charset="-122"/>
                <a:ea typeface="微软雅黑" panose="020B0503020204020204" pitchFamily="34" charset="-122"/>
              </a:rPr>
              <a:t>）</a:t>
            </a:r>
            <a:r>
              <a:rPr lang="zh-CN" altLang="zh-CN" sz="2400" b="1" dirty="0">
                <a:solidFill>
                  <a:srgbClr val="6F1787"/>
                </a:solidFill>
                <a:latin typeface="微软雅黑" panose="020B0503020204020204" pitchFamily="34" charset="-122"/>
                <a:ea typeface="微软雅黑" panose="020B0503020204020204" pitchFamily="34" charset="-122"/>
              </a:rPr>
              <a:t>，调度</a:t>
            </a:r>
            <a:r>
              <a:rPr lang="en-US" altLang="zh-CN" sz="2400" b="1" dirty="0">
                <a:solidFill>
                  <a:srgbClr val="6F1787"/>
                </a:solidFill>
                <a:latin typeface="微软雅黑" panose="020B0503020204020204" pitchFamily="34" charset="-122"/>
                <a:ea typeface="微软雅黑" panose="020B0503020204020204" pitchFamily="34" charset="-122"/>
              </a:rPr>
              <a:t>S</a:t>
            </a:r>
            <a:r>
              <a:rPr lang="zh-CN" altLang="en-US" sz="2400" b="1" dirty="0">
                <a:solidFill>
                  <a:srgbClr val="6F1787"/>
                </a:solidFill>
                <a:latin typeface="微软雅黑" panose="020B0503020204020204" pitchFamily="34" charset="-122"/>
                <a:ea typeface="微软雅黑" panose="020B0503020204020204" pitchFamily="34" charset="-122"/>
              </a:rPr>
              <a:t>是</a:t>
            </a:r>
            <a:r>
              <a:rPr lang="zh-CN" altLang="zh-CN" sz="2400" b="1" dirty="0">
                <a:solidFill>
                  <a:srgbClr val="6F1787"/>
                </a:solidFill>
                <a:latin typeface="微软雅黑" panose="020B0503020204020204" pitchFamily="34" charset="-122"/>
                <a:ea typeface="微软雅黑" panose="020B0503020204020204" pitchFamily="34" charset="-122"/>
              </a:rPr>
              <a:t>可恢复</a:t>
            </a:r>
            <a:r>
              <a:rPr lang="zh-CN" altLang="en-US" sz="2400" b="1" dirty="0">
                <a:solidFill>
                  <a:srgbClr val="6F1787"/>
                </a:solidFill>
                <a:latin typeface="微软雅黑" panose="020B0503020204020204" pitchFamily="34" charset="-122"/>
                <a:ea typeface="微软雅黑" panose="020B0503020204020204" pitchFamily="34" charset="-122"/>
              </a:rPr>
              <a:t>调度。</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endParaRPr lang="zh-CN" altLang="en-US" sz="2400" b="1" dirty="0">
              <a:solidFill>
                <a:srgbClr val="6F1787"/>
              </a:solidFill>
              <a:latin typeface="微软雅黑" panose="020B0503020204020204" pitchFamily="34" charset="-122"/>
              <a:ea typeface="微软雅黑" panose="020B0503020204020204" pitchFamily="34" charset="-122"/>
            </a:endParaRPr>
          </a:p>
          <a:p>
            <a:endParaRPr kumimoji="1" lang="zh-CN" altLang="en-US" sz="24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片 7" descr="C:\Users\Filene\Documents\Tencent Files\474381670\Image\Group2\WV\KP\WVKP{KS4D6LIAB1G60UN3%9.png"/>
          <p:cNvPicPr/>
          <p:nvPr/>
        </p:nvPicPr>
        <p:blipFill>
          <a:blip r:embed="rId2">
            <a:extLst>
              <a:ext uri="{28A0092B-C50C-407E-A947-70E740481C1C}">
                <a14:useLocalDpi xmlns:a14="http://schemas.microsoft.com/office/drawing/2010/main" val="0"/>
              </a:ext>
            </a:extLst>
          </a:blip>
          <a:srcRect/>
          <a:stretch>
            <a:fillRect/>
          </a:stretch>
        </p:blipFill>
        <p:spPr bwMode="auto">
          <a:xfrm>
            <a:off x="2287263" y="2119010"/>
            <a:ext cx="7617472" cy="4176282"/>
          </a:xfrm>
          <a:prstGeom prst="rect">
            <a:avLst/>
          </a:prstGeom>
          <a:noFill/>
          <a:ln>
            <a:noFill/>
          </a:ln>
        </p:spPr>
      </p:pic>
    </p:spTree>
    <p:extLst>
      <p:ext uri="{BB962C8B-B14F-4D97-AF65-F5344CB8AC3E}">
        <p14:creationId xmlns:p14="http://schemas.microsoft.com/office/powerpoint/2010/main" val="37381648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B261F09A-3AB4-4A20-8FD4-66A0B9FD8446}"/>
              </a:ext>
            </a:extLst>
          </p:cNvPr>
          <p:cNvSpPr/>
          <p:nvPr/>
        </p:nvSpPr>
        <p:spPr bwMode="auto">
          <a:xfrm>
            <a:off x="569186" y="1175475"/>
            <a:ext cx="11053628" cy="527221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无</a:t>
            </a:r>
            <a:r>
              <a:rPr lang="zh-CN" altLang="zh-CN" sz="3600" kern="1200" dirty="0">
                <a:latin typeface="微软雅黑" panose="020B0503020204020204" pitchFamily="82" charset="2"/>
                <a:ea typeface="微软雅黑" panose="020B0503020204020204" pitchFamily="82" charset="2"/>
              </a:rPr>
              <a:t>级联调度 </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9186" y="1267798"/>
            <a:ext cx="6018107" cy="2543785"/>
          </a:xfrm>
        </p:spPr>
        <p:txBody>
          <a:bodyPr/>
          <a:lstStyle/>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可恢复调度中</a:t>
            </a:r>
            <a:r>
              <a:rPr lang="zh-CN" altLang="zh-CN" sz="2400" b="1" dirty="0">
                <a:solidFill>
                  <a:srgbClr val="6F1787"/>
                </a:solidFill>
                <a:latin typeface="微软雅黑" panose="020B0503020204020204" pitchFamily="34" charset="-122"/>
                <a:ea typeface="微软雅黑" panose="020B0503020204020204" pitchFamily="34" charset="-122"/>
              </a:rPr>
              <a:t>在</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1</a:t>
            </a:r>
            <a:r>
              <a:rPr lang="zh-CN" altLang="zh-CN" sz="2400" b="1" dirty="0">
                <a:solidFill>
                  <a:srgbClr val="6F1787"/>
                </a:solidFill>
                <a:latin typeface="微软雅黑" panose="020B0503020204020204" pitchFamily="34" charset="-122"/>
                <a:ea typeface="微软雅黑" panose="020B0503020204020204" pitchFamily="34" charset="-122"/>
              </a:rPr>
              <a:t>进行回滚操作的时候，</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2</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需要一起回滚以进行数据库的恢复。</a:t>
            </a:r>
            <a:endParaRPr lang="en-US" altLang="zh-CN" sz="2400" b="1" dirty="0">
              <a:solidFill>
                <a:srgbClr val="6F1787"/>
              </a:solidFill>
              <a:latin typeface="微软雅黑" panose="020B0503020204020204" pitchFamily="34" charset="-122"/>
              <a:ea typeface="微软雅黑" panose="020B0503020204020204" pitchFamily="34" charset="-122"/>
            </a:endParaRPr>
          </a:p>
          <a:p>
            <a:pPr>
              <a:lnSpc>
                <a:spcPct val="150000"/>
              </a:lnSpc>
            </a:pPr>
            <a:r>
              <a:rPr lang="zh-CN" altLang="en-US" sz="2400" b="1" dirty="0">
                <a:solidFill>
                  <a:srgbClr val="6F1787"/>
                </a:solidFill>
                <a:latin typeface="微软雅黑" panose="020B0503020204020204" pitchFamily="34" charset="-122"/>
                <a:ea typeface="微软雅黑" panose="020B0503020204020204" pitchFamily="34" charset="-122"/>
              </a:rPr>
              <a:t>级联回滚：一个事务</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1</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回滚引起的</a:t>
            </a:r>
            <a:r>
              <a:rPr lang="zh-CN" altLang="en-US" sz="2400" b="1" dirty="0">
                <a:solidFill>
                  <a:srgbClr val="6F1787"/>
                </a:solidFill>
                <a:latin typeface="微软雅黑" panose="020B0503020204020204" pitchFamily="34" charset="-122"/>
                <a:ea typeface="微软雅黑" panose="020B0503020204020204" pitchFamily="34" charset="-122"/>
              </a:rPr>
              <a:t>另一个事务</a:t>
            </a:r>
            <a:r>
              <a:rPr lang="en-US" altLang="zh-CN" sz="2400" b="1" i="1" dirty="0">
                <a:solidFill>
                  <a:srgbClr val="6F1787"/>
                </a:solidFill>
                <a:latin typeface="微软雅黑" panose="020B0503020204020204" pitchFamily="34" charset="-122"/>
                <a:ea typeface="微软雅黑" panose="020B0503020204020204" pitchFamily="34" charset="-122"/>
              </a:rPr>
              <a:t>T</a:t>
            </a:r>
            <a:r>
              <a:rPr lang="en-US" altLang="zh-CN" sz="2400" b="1" i="1" baseline="-25000" dirty="0">
                <a:solidFill>
                  <a:srgbClr val="6F1787"/>
                </a:solidFill>
                <a:latin typeface="微软雅黑" panose="020B0503020204020204" pitchFamily="34" charset="-122"/>
                <a:ea typeface="微软雅黑" panose="020B0503020204020204" pitchFamily="34" charset="-122"/>
              </a:rPr>
              <a:t>2</a:t>
            </a:r>
            <a:r>
              <a:rPr lang="zh-CN" altLang="en-US" sz="2400" b="1" i="1" baseline="-25000"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回滚的现象为</a:t>
            </a:r>
            <a:r>
              <a:rPr lang="zh-CN" altLang="zh-CN" sz="2400" b="1" dirty="0">
                <a:solidFill>
                  <a:srgbClr val="3B20FF"/>
                </a:solidFill>
                <a:latin typeface="微软雅黑" panose="020B0503020204020204" pitchFamily="34" charset="-122"/>
                <a:ea typeface="微软雅黑" panose="020B0503020204020204" pitchFamily="34" charset="-122"/>
              </a:rPr>
              <a:t>级联回滚</a:t>
            </a:r>
            <a:r>
              <a:rPr lang="en-US" altLang="zh-CN" sz="2400" b="1" dirty="0">
                <a:solidFill>
                  <a:srgbClr val="6F1787"/>
                </a:solidFill>
                <a:latin typeface="微软雅黑" panose="020B0503020204020204" pitchFamily="34" charset="-122"/>
                <a:ea typeface="微软雅黑" panose="020B0503020204020204" pitchFamily="34" charset="-122"/>
              </a:rPr>
              <a:t> </a:t>
            </a:r>
            <a:r>
              <a:rPr lang="zh-CN" altLang="zh-CN" sz="2400" b="1" dirty="0">
                <a:solidFill>
                  <a:srgbClr val="6F1787"/>
                </a:solidFill>
                <a:latin typeface="微软雅黑" panose="020B0503020204020204" pitchFamily="34" charset="-122"/>
                <a:ea typeface="微软雅黑" panose="020B0503020204020204" pitchFamily="34" charset="-122"/>
              </a:rPr>
              <a:t>。级联回滚是保证事务原子性的重要手段</a:t>
            </a:r>
            <a:r>
              <a:rPr lang="en-US" altLang="zh-CN" sz="2400" b="1" dirty="0">
                <a:solidFill>
                  <a:srgbClr val="6F1787"/>
                </a:solidFill>
                <a:latin typeface="微软雅黑" panose="020B0503020204020204" pitchFamily="34" charset="-122"/>
                <a:ea typeface="微软雅黑" panose="020B0503020204020204" pitchFamily="34" charset="-122"/>
              </a:rPr>
              <a:t> </a:t>
            </a:r>
            <a:r>
              <a:rPr lang="zh-CN" altLang="en-US" sz="2400" b="1" dirty="0">
                <a:solidFill>
                  <a:srgbClr val="6F1787"/>
                </a:solidFill>
                <a:latin typeface="微软雅黑" panose="020B0503020204020204" pitchFamily="34" charset="-122"/>
                <a:ea typeface="微软雅黑" panose="020B0503020204020204" pitchFamily="34" charset="-122"/>
              </a:rPr>
              <a:t>。</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较多的级联回滚有时会极大地影响数据库的性能。</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22" name="图片 21">
            <a:extLst>
              <a:ext uri="{FF2B5EF4-FFF2-40B4-BE49-F238E27FC236}">
                <a16:creationId xmlns:a16="http://schemas.microsoft.com/office/drawing/2014/main" id="{1DF36BED-77FA-3F42-9F55-E996B95F3C78}"/>
              </a:ext>
            </a:extLst>
          </p:cNvPr>
          <p:cNvPicPr>
            <a:picLocks noChangeAspect="1"/>
          </p:cNvPicPr>
          <p:nvPr/>
        </p:nvPicPr>
        <p:blipFill>
          <a:blip r:embed="rId2"/>
          <a:stretch>
            <a:fillRect/>
          </a:stretch>
        </p:blipFill>
        <p:spPr>
          <a:xfrm>
            <a:off x="6988553" y="1299841"/>
            <a:ext cx="4155837" cy="4736834"/>
          </a:xfrm>
          <a:prstGeom prst="rect">
            <a:avLst/>
          </a:prstGeom>
        </p:spPr>
      </p:pic>
    </p:spTree>
    <p:extLst>
      <p:ext uri="{BB962C8B-B14F-4D97-AF65-F5344CB8AC3E}">
        <p14:creationId xmlns:p14="http://schemas.microsoft.com/office/powerpoint/2010/main" val="950472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C10FB29B-B195-467A-A040-67B9C9F48022}"/>
              </a:ext>
            </a:extLst>
          </p:cNvPr>
          <p:cNvSpPr/>
          <p:nvPr/>
        </p:nvSpPr>
        <p:spPr bwMode="auto">
          <a:xfrm>
            <a:off x="569186" y="1032137"/>
            <a:ext cx="11053628" cy="527221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55</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无</a:t>
            </a:r>
            <a:r>
              <a:rPr lang="zh-CN" altLang="zh-CN" sz="3600" kern="1200" dirty="0">
                <a:latin typeface="微软雅黑" panose="020B0503020204020204" pitchFamily="82" charset="2"/>
                <a:ea typeface="微软雅黑" panose="020B0503020204020204" pitchFamily="82" charset="2"/>
              </a:rPr>
              <a:t>级联</a:t>
            </a:r>
            <a:r>
              <a:rPr lang="zh-CN" altLang="en-US" sz="3600" kern="1200" dirty="0">
                <a:latin typeface="微软雅黑" panose="020B0503020204020204" pitchFamily="82" charset="2"/>
                <a:ea typeface="微软雅黑" panose="020B0503020204020204" pitchFamily="82" charset="2"/>
              </a:rPr>
              <a:t>回滚</a:t>
            </a:r>
            <a:r>
              <a:rPr lang="zh-CN" altLang="zh-CN" sz="3600" kern="1200" dirty="0">
                <a:latin typeface="微软雅黑" panose="020B0503020204020204" pitchFamily="82" charset="2"/>
                <a:ea typeface="微软雅黑" panose="020B0503020204020204" pitchFamily="82" charset="2"/>
              </a:rPr>
              <a:t>调度 </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9186" y="1032137"/>
            <a:ext cx="10874188" cy="1243164"/>
          </a:xfrm>
        </p:spPr>
        <p:txBody>
          <a:bodyPr/>
          <a:lstStyle/>
          <a:p>
            <a:r>
              <a:rPr lang="zh-CN" altLang="en-US" sz="2400" b="1" dirty="0">
                <a:latin typeface="微软雅黑" panose="020B0503020204020204" pitchFamily="34" charset="-122"/>
                <a:ea typeface="微软雅黑" panose="020B0503020204020204" pitchFamily="34" charset="-122"/>
              </a:rPr>
              <a:t>无级联调度：</a:t>
            </a:r>
            <a:r>
              <a:rPr lang="zh-CN" altLang="zh-CN" sz="2400" b="1" dirty="0">
                <a:latin typeface="微软雅黑" panose="020B0503020204020204" pitchFamily="34" charset="-122"/>
                <a:ea typeface="微软雅黑" panose="020B0503020204020204" pitchFamily="34" charset="-122"/>
              </a:rPr>
              <a:t>当调度</a:t>
            </a:r>
            <a:r>
              <a:rPr lang="en-US" altLang="zh-CN" sz="2400" b="1" i="1" dirty="0">
                <a:latin typeface="微软雅黑" panose="020B0503020204020204" pitchFamily="34" charset="-122"/>
                <a:ea typeface="微软雅黑" panose="020B0503020204020204" pitchFamily="34" charset="-122"/>
              </a:rPr>
              <a:t>S</a:t>
            </a:r>
            <a:r>
              <a:rPr lang="zh-CN" altLang="en-US" sz="2400" b="1" i="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中任意</a:t>
            </a:r>
            <a:r>
              <a:rPr lang="en-US" altLang="zh-CN" sz="2400" b="1" i="1" dirty="0" err="1">
                <a:latin typeface="微软雅黑" panose="020B0503020204020204" pitchFamily="34" charset="-122"/>
                <a:ea typeface="微软雅黑" panose="020B0503020204020204" pitchFamily="34" charset="-122"/>
              </a:rPr>
              <a:t>T</a:t>
            </a:r>
            <a:r>
              <a:rPr lang="en-US" altLang="zh-CN" sz="2400" b="1" i="1" baseline="-25000" dirty="0" err="1">
                <a:latin typeface="微软雅黑" panose="020B0503020204020204" pitchFamily="34" charset="-122"/>
                <a:ea typeface="微软雅黑" panose="020B0503020204020204" pitchFamily="34" charset="-122"/>
              </a:rPr>
              <a:t>j</a:t>
            </a:r>
            <a:r>
              <a:rPr lang="zh-CN" altLang="en-US" sz="2400" b="1" i="1" baseline="-25000" dirty="0">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读取某个</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i</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修改的数据</a:t>
            </a:r>
            <a:r>
              <a:rPr lang="en-US" altLang="zh-CN" sz="2400" b="1" dirty="0">
                <a:solidFill>
                  <a:srgbClr val="3B20FF"/>
                </a:solidFill>
                <a:latin typeface="微软雅黑" panose="020B0503020204020204" pitchFamily="34" charset="-122"/>
                <a:ea typeface="微软雅黑" panose="020B0503020204020204" pitchFamily="34" charset="-122"/>
              </a:rPr>
              <a:t>X</a:t>
            </a:r>
            <a:r>
              <a:rPr lang="zh-CN" altLang="zh-CN" sz="2400" b="1" dirty="0">
                <a:solidFill>
                  <a:srgbClr val="3B20FF"/>
                </a:solidFill>
                <a:latin typeface="微软雅黑" panose="020B0503020204020204" pitchFamily="34" charset="-122"/>
                <a:ea typeface="微软雅黑" panose="020B0503020204020204" pitchFamily="34" charset="-122"/>
              </a:rPr>
              <a:t>时，</a:t>
            </a:r>
            <a:r>
              <a:rPr lang="en-US" altLang="zh-CN" sz="2400" b="1" i="1" dirty="0" err="1">
                <a:solidFill>
                  <a:srgbClr val="3B20FF"/>
                </a:solidFill>
                <a:latin typeface="微软雅黑" panose="020B0503020204020204" pitchFamily="34" charset="-122"/>
                <a:ea typeface="微软雅黑" panose="020B0503020204020204" pitchFamily="34" charset="-122"/>
              </a:rPr>
              <a:t>T</a:t>
            </a:r>
            <a:r>
              <a:rPr lang="en-US" altLang="zh-CN" sz="2400" b="1" i="1" baseline="-25000" dirty="0" err="1">
                <a:solidFill>
                  <a:srgbClr val="3B20FF"/>
                </a:solidFill>
                <a:latin typeface="微软雅黑" panose="020B0503020204020204" pitchFamily="34" charset="-122"/>
                <a:ea typeface="微软雅黑" panose="020B0503020204020204" pitchFamily="34" charset="-122"/>
              </a:rPr>
              <a:t>i</a:t>
            </a:r>
            <a:r>
              <a:rPr lang="zh-CN" altLang="en-US" sz="2400" b="1" i="1" baseline="-25000" dirty="0">
                <a:solidFill>
                  <a:srgbClr val="3B20FF"/>
                </a:solidFill>
                <a:latin typeface="微软雅黑" panose="020B0503020204020204" pitchFamily="34" charset="-122"/>
                <a:ea typeface="微软雅黑" panose="020B0503020204020204" pitchFamily="34" charset="-122"/>
              </a:rPr>
              <a:t> </a:t>
            </a:r>
            <a:r>
              <a:rPr lang="zh-CN" altLang="zh-CN" sz="2400" b="1" dirty="0">
                <a:solidFill>
                  <a:srgbClr val="3B20FF"/>
                </a:solidFill>
                <a:latin typeface="微软雅黑" panose="020B0503020204020204" pitchFamily="34" charset="-122"/>
                <a:ea typeface="微软雅黑" panose="020B0503020204020204" pitchFamily="34" charset="-122"/>
              </a:rPr>
              <a:t>都已经进行了提交</a:t>
            </a:r>
            <a:r>
              <a:rPr lang="zh-CN" altLang="zh-CN" sz="2400" b="1" dirty="0">
                <a:latin typeface="微软雅黑" panose="020B0503020204020204" pitchFamily="34" charset="-122"/>
                <a:ea typeface="微软雅黑" panose="020B0503020204020204" pitchFamily="34" charset="-122"/>
              </a:rPr>
              <a:t>，则调度</a:t>
            </a:r>
            <a:r>
              <a:rPr lang="en-US" altLang="zh-CN" sz="2400" b="1" i="1" dirty="0">
                <a:latin typeface="微软雅黑" panose="020B0503020204020204" pitchFamily="34" charset="-122"/>
                <a:ea typeface="微软雅黑" panose="020B0503020204020204" pitchFamily="34" charset="-122"/>
              </a:rPr>
              <a:t>S</a:t>
            </a:r>
            <a:r>
              <a:rPr lang="zh-CN" altLang="en-US" sz="2400" b="1" i="1" dirty="0">
                <a:latin typeface="微软雅黑" panose="020B0503020204020204" pitchFamily="34" charset="-122"/>
                <a:ea typeface="微软雅黑" panose="020B0503020204020204" pitchFamily="34" charset="-122"/>
              </a:rPr>
              <a:t> </a:t>
            </a:r>
            <a:r>
              <a:rPr lang="zh-CN" altLang="zh-CN" sz="2400" b="1" dirty="0">
                <a:latin typeface="微软雅黑" panose="020B0503020204020204" pitchFamily="34" charset="-122"/>
                <a:ea typeface="微软雅黑" panose="020B0503020204020204" pitchFamily="34" charset="-122"/>
              </a:rPr>
              <a:t>是无级联的。</a:t>
            </a:r>
            <a:endParaRPr lang="en-US" altLang="zh-CN" sz="2400" b="1" dirty="0">
              <a:latin typeface="微软雅黑" panose="020B0503020204020204" pitchFamily="34" charset="-122"/>
              <a:ea typeface="微软雅黑" panose="020B0503020204020204" pitchFamily="34" charset="-122"/>
            </a:endParaRPr>
          </a:p>
          <a:p>
            <a:r>
              <a:rPr lang="zh-CN" altLang="zh-CN" sz="2400" b="1" dirty="0">
                <a:solidFill>
                  <a:srgbClr val="3B20FF"/>
                </a:solidFill>
                <a:latin typeface="微软雅黑" panose="020B0503020204020204" pitchFamily="34" charset="-122"/>
                <a:ea typeface="微软雅黑" panose="020B0503020204020204" pitchFamily="34" charset="-122"/>
              </a:rPr>
              <a:t>无级联调度都是可恢复调度。</a:t>
            </a:r>
          </a:p>
          <a:p>
            <a:endParaRPr kumimoji="1" lang="zh-CN" altLang="en-US" dirty="0"/>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7BD9AD42-0C0A-994D-A411-96297E778ED7}"/>
              </a:ext>
            </a:extLst>
          </p:cNvPr>
          <p:cNvPicPr>
            <a:picLocks noChangeAspect="1"/>
          </p:cNvPicPr>
          <p:nvPr/>
        </p:nvPicPr>
        <p:blipFill>
          <a:blip r:embed="rId2"/>
          <a:stretch>
            <a:fillRect/>
          </a:stretch>
        </p:blipFill>
        <p:spPr>
          <a:xfrm>
            <a:off x="2301789" y="2305540"/>
            <a:ext cx="7588419" cy="4105210"/>
          </a:xfrm>
          <a:prstGeom prst="rect">
            <a:avLst/>
          </a:prstGeom>
        </p:spPr>
      </p:pic>
    </p:spTree>
    <p:extLst>
      <p:ext uri="{BB962C8B-B14F-4D97-AF65-F5344CB8AC3E}">
        <p14:creationId xmlns:p14="http://schemas.microsoft.com/office/powerpoint/2010/main" val="19210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2B10A8-2227-AADB-88F8-0CE049B133AB}"/>
              </a:ext>
            </a:extLst>
          </p:cNvPr>
          <p:cNvSpPr>
            <a:spLocks noGrp="1"/>
          </p:cNvSpPr>
          <p:nvPr>
            <p:ph type="ftr" sz="quarter" idx="11"/>
          </p:nvPr>
        </p:nvSpPr>
        <p:spPr/>
        <p:txBody>
          <a:bodyPr/>
          <a:lstStyle/>
          <a:p>
            <a:r>
              <a:rPr kumimoji="1" lang="zh-CN" altLang="en-US"/>
              <a:t>数据库系统</a:t>
            </a:r>
            <a:r>
              <a:rPr kumimoji="1" lang="en-US" altLang="zh-CN"/>
              <a:t>—</a:t>
            </a:r>
            <a:r>
              <a:rPr kumimoji="1" lang="zh-CN" altLang="en-US"/>
              <a:t>事务管理</a:t>
            </a:r>
            <a:endParaRPr kumimoji="1" lang="zh-CN" altLang="en-US"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C3EE8AC7-CB8D-3590-A2E3-885299F6FD28}"/>
              </a:ext>
            </a:extLst>
          </p:cNvPr>
          <p:cNvSpPr>
            <a:spLocks noGrp="1"/>
          </p:cNvSpPr>
          <p:nvPr>
            <p:ph type="sldNum" sz="quarter" idx="12"/>
          </p:nvPr>
        </p:nvSpPr>
        <p:spPr/>
        <p:txBody>
          <a:bodyPr/>
          <a:lstStyle/>
          <a:p>
            <a:fld id="{4B0D34C0-35A8-654C-9FBA-7B4E017BD630}" type="slidenum">
              <a:rPr lang="en-US" altLang="zh-CN" smtClean="0"/>
              <a:t>56</a:t>
            </a:fld>
            <a:endParaRPr kumimoji="1" lang="zh-CN" altLang="en-US"/>
          </a:p>
        </p:txBody>
      </p:sp>
      <p:sp>
        <p:nvSpPr>
          <p:cNvPr id="10" name="Shape9">
            <a:extLst>
              <a:ext uri="{FF2B5EF4-FFF2-40B4-BE49-F238E27FC236}">
                <a16:creationId xmlns:a16="http://schemas.microsoft.com/office/drawing/2014/main" id="{9C80D8FC-CF0F-4D11-9F30-52349B6E885E}"/>
              </a:ext>
            </a:extLst>
          </p:cNvPr>
          <p:cNvSpPr/>
          <p:nvPr/>
        </p:nvSpPr>
        <p:spPr>
          <a:xfrm rot="10800000">
            <a:off x="3884329" y="4463769"/>
            <a:ext cx="6316353" cy="66501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0">
                <a:srgbClr val="6F1787">
                  <a:alpha val="62000"/>
                </a:srgbClr>
              </a:gs>
              <a:gs pos="10000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11" name="标题 5">
            <a:extLst>
              <a:ext uri="{FF2B5EF4-FFF2-40B4-BE49-F238E27FC236}">
                <a16:creationId xmlns:a16="http://schemas.microsoft.com/office/drawing/2014/main" id="{D3F05B25-C397-43EB-B7E3-303B2B152A83}"/>
              </a:ext>
            </a:extLst>
          </p:cNvPr>
          <p:cNvSpPr txBox="1">
            <a:spLocks/>
          </p:cNvSpPr>
          <p:nvPr/>
        </p:nvSpPr>
        <p:spPr bwMode="auto">
          <a:xfrm>
            <a:off x="971550" y="128441"/>
            <a:ext cx="10090897" cy="6784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kumimoji="1" sz="4800" b="1" i="0">
                <a:solidFill>
                  <a:schemeClr val="tx2"/>
                </a:solidFill>
                <a:effectLst/>
                <a:latin typeface="Arial"/>
                <a:ea typeface="黑体"/>
                <a:cs typeface="Arial"/>
              </a:defRPr>
            </a:lvl1pPr>
            <a:lvl2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2pPr>
            <a:lvl3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3pPr>
            <a:lvl4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4pPr>
            <a:lvl5pPr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5pPr>
            <a:lvl6pPr marL="422041"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6pPr>
            <a:lvl7pPr marL="844083"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7pPr>
            <a:lvl8pPr marL="1266124"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8pPr>
            <a:lvl9pPr marL="1688165" algn="l" rtl="0" eaLnBrk="1" fontAlgn="base" hangingPunct="1">
              <a:spcBef>
                <a:spcPct val="0"/>
              </a:spcBef>
              <a:spcAft>
                <a:spcPct val="0"/>
              </a:spcAft>
              <a:defRPr kumimoji="1" sz="4062" b="1">
                <a:solidFill>
                  <a:schemeClr val="tx2"/>
                </a:solidFill>
                <a:effectLst>
                  <a:outerShdw blurRad="38100" dist="38100" dir="2700000" algn="tl">
                    <a:srgbClr val="C0C0C0"/>
                  </a:outerShdw>
                </a:effectLst>
                <a:latin typeface="华文楷体" pitchFamily="2" charset="-122"/>
                <a:ea typeface="华文楷体" pitchFamily="2" charset="-122"/>
              </a:defRPr>
            </a:lvl9pPr>
          </a:lstStyle>
          <a:p>
            <a:r>
              <a:rPr lang="zh-CN" altLang="en-US" sz="3600" kern="0">
                <a:latin typeface="微软雅黑" panose="020B0503020204020204" pitchFamily="82" charset="2"/>
                <a:ea typeface="微软雅黑" panose="020B0503020204020204" pitchFamily="82" charset="2"/>
              </a:rPr>
              <a:t>目录</a:t>
            </a:r>
            <a:endParaRPr lang="zh-CN" altLang="en-US" sz="3600" kern="0" dirty="0">
              <a:latin typeface="微软雅黑" panose="020B0503020204020204" pitchFamily="82" charset="2"/>
              <a:ea typeface="微软雅黑" panose="020B0503020204020204" pitchFamily="82" charset="2"/>
            </a:endParaRPr>
          </a:p>
        </p:txBody>
      </p:sp>
      <p:grpSp>
        <p:nvGrpSpPr>
          <p:cNvPr id="12" name="组合 11">
            <a:extLst>
              <a:ext uri="{FF2B5EF4-FFF2-40B4-BE49-F238E27FC236}">
                <a16:creationId xmlns:a16="http://schemas.microsoft.com/office/drawing/2014/main" id="{87327A7F-D71F-4677-807B-6EAA3B6B52F1}"/>
              </a:ext>
            </a:extLst>
          </p:cNvPr>
          <p:cNvGrpSpPr/>
          <p:nvPr/>
        </p:nvGrpSpPr>
        <p:grpSpPr>
          <a:xfrm>
            <a:off x="3778825" y="1814666"/>
            <a:ext cx="4634349" cy="665018"/>
            <a:chOff x="4135652" y="1885567"/>
            <a:chExt cx="4634349" cy="665018"/>
          </a:xfrm>
        </p:grpSpPr>
        <p:sp>
          <p:nvSpPr>
            <p:cNvPr id="13" name="Shape7">
              <a:extLst>
                <a:ext uri="{FF2B5EF4-FFF2-40B4-BE49-F238E27FC236}">
                  <a16:creationId xmlns:a16="http://schemas.microsoft.com/office/drawing/2014/main" id="{56127433-B433-4443-A978-339DF1EC5CAA}"/>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chemeClr val="bg1"/>
                  </a:solidFill>
                  <a:latin typeface="微软雅黑" panose="020B0503020204020204" pitchFamily="82" charset="2"/>
                  <a:ea typeface="微软雅黑" panose="020B0503020204020204" pitchFamily="82" charset="2"/>
                  <a:cs typeface="Arial" panose="020B0604020202020204" pitchFamily="34" charset="0"/>
                </a:rPr>
                <a:t>01</a:t>
              </a:r>
              <a:endParaRPr kumimoji="1" lang="zh-CN" altLang="en-US" sz="2400" b="1" dirty="0">
                <a:latin typeface="微软雅黑" panose="020B0503020204020204" pitchFamily="82" charset="2"/>
                <a:ea typeface="微软雅黑" panose="020B0503020204020204" pitchFamily="82" charset="2"/>
              </a:endParaRPr>
            </a:p>
          </p:txBody>
        </p:sp>
        <p:sp>
          <p:nvSpPr>
            <p:cNvPr id="14" name="Shape11">
              <a:extLst>
                <a:ext uri="{FF2B5EF4-FFF2-40B4-BE49-F238E27FC236}">
                  <a16:creationId xmlns:a16="http://schemas.microsoft.com/office/drawing/2014/main" id="{A0D4F5EF-EF70-4F8F-BBEF-F7068215FBEC}"/>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事务概览及其概念 </a:t>
              </a:r>
              <a:endParaRPr lang="en-US" altLang="zh-CN" sz="2800" b="1" dirty="0">
                <a:latin typeface="微软雅黑" panose="020B0503020204020204" pitchFamily="82" charset="2"/>
                <a:ea typeface="微软雅黑" panose="020B0503020204020204" pitchFamily="82" charset="2"/>
              </a:endParaRPr>
            </a:p>
          </p:txBody>
        </p:sp>
      </p:grpSp>
      <p:grpSp>
        <p:nvGrpSpPr>
          <p:cNvPr id="15" name="组合 14">
            <a:extLst>
              <a:ext uri="{FF2B5EF4-FFF2-40B4-BE49-F238E27FC236}">
                <a16:creationId xmlns:a16="http://schemas.microsoft.com/office/drawing/2014/main" id="{EEED0E11-3EE4-43FF-A548-8DCAF93E0CAA}"/>
              </a:ext>
            </a:extLst>
          </p:cNvPr>
          <p:cNvGrpSpPr/>
          <p:nvPr/>
        </p:nvGrpSpPr>
        <p:grpSpPr>
          <a:xfrm>
            <a:off x="3778825" y="2698827"/>
            <a:ext cx="4634349" cy="665018"/>
            <a:chOff x="4135652" y="1885567"/>
            <a:chExt cx="4634349" cy="665018"/>
          </a:xfrm>
        </p:grpSpPr>
        <p:sp>
          <p:nvSpPr>
            <p:cNvPr id="16" name="Shape7">
              <a:extLst>
                <a:ext uri="{FF2B5EF4-FFF2-40B4-BE49-F238E27FC236}">
                  <a16:creationId xmlns:a16="http://schemas.microsoft.com/office/drawing/2014/main" id="{9153648E-036D-4AB5-BD6C-2C9D77A3C1C1}"/>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02</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17" name="Shape11">
              <a:extLst>
                <a:ext uri="{FF2B5EF4-FFF2-40B4-BE49-F238E27FC236}">
                  <a16:creationId xmlns:a16="http://schemas.microsoft.com/office/drawing/2014/main" id="{C94D98B9-842A-4E9D-BA8E-3DF4A2174929}"/>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事务的特性</a:t>
              </a:r>
              <a:endParaRPr lang="en-US" altLang="zh-CN" sz="2800" b="1" dirty="0">
                <a:latin typeface="微软雅黑" panose="020B0503020204020204" pitchFamily="82" charset="2"/>
                <a:ea typeface="微软雅黑" panose="020B0503020204020204" pitchFamily="82" charset="2"/>
              </a:endParaRPr>
            </a:p>
          </p:txBody>
        </p:sp>
      </p:grpSp>
      <p:grpSp>
        <p:nvGrpSpPr>
          <p:cNvPr id="18" name="组合 17">
            <a:extLst>
              <a:ext uri="{FF2B5EF4-FFF2-40B4-BE49-F238E27FC236}">
                <a16:creationId xmlns:a16="http://schemas.microsoft.com/office/drawing/2014/main" id="{AAD35C66-FD3D-447D-BC80-4D0E0A0AE789}"/>
              </a:ext>
            </a:extLst>
          </p:cNvPr>
          <p:cNvGrpSpPr/>
          <p:nvPr/>
        </p:nvGrpSpPr>
        <p:grpSpPr>
          <a:xfrm>
            <a:off x="3778825" y="3582988"/>
            <a:ext cx="4634349" cy="665018"/>
            <a:chOff x="4135652" y="1885567"/>
            <a:chExt cx="4634349" cy="665018"/>
          </a:xfrm>
        </p:grpSpPr>
        <p:sp>
          <p:nvSpPr>
            <p:cNvPr id="19" name="Shape7">
              <a:extLst>
                <a:ext uri="{FF2B5EF4-FFF2-40B4-BE49-F238E27FC236}">
                  <a16:creationId xmlns:a16="http://schemas.microsoft.com/office/drawing/2014/main" id="{65A0EF09-FC3F-4E0D-AC14-16D0F1EAE0BB}"/>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03</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0" name="Shape11">
              <a:extLst>
                <a:ext uri="{FF2B5EF4-FFF2-40B4-BE49-F238E27FC236}">
                  <a16:creationId xmlns:a16="http://schemas.microsoft.com/office/drawing/2014/main" id="{5CFF4B88-7A22-48CA-B33B-47C9AFA2020A}"/>
                </a:ext>
              </a:extLst>
            </p:cNvPr>
            <p:cNvSpPr txBox="1"/>
            <p:nvPr/>
          </p:nvSpPr>
          <p:spPr>
            <a:xfrm>
              <a:off x="5036202" y="1956466"/>
              <a:ext cx="3733799" cy="523220"/>
            </a:xfrm>
            <a:prstGeom prst="rect">
              <a:avLst/>
            </a:prstGeom>
            <a:noFill/>
          </p:spPr>
          <p:txBody>
            <a:bodyPr wrap="square" rtlCol="0">
              <a:spAutoFit/>
            </a:bodyPr>
            <a:lstStyle/>
            <a:p>
              <a:r>
                <a:rPr lang="zh-CN" altLang="en-US" sz="2800" b="1" dirty="0">
                  <a:latin typeface="微软雅黑" panose="020B0503020204020204" pitchFamily="82" charset="2"/>
                  <a:ea typeface="微软雅黑" panose="020B0503020204020204" pitchFamily="82" charset="2"/>
                </a:rPr>
                <a:t>可串行化调度</a:t>
              </a:r>
              <a:endParaRPr lang="en-US" altLang="zh-CN" sz="2800" b="1" dirty="0">
                <a:latin typeface="微软雅黑" panose="020B0503020204020204" pitchFamily="82" charset="2"/>
                <a:ea typeface="微软雅黑" panose="020B0503020204020204" pitchFamily="82" charset="2"/>
              </a:endParaRPr>
            </a:p>
          </p:txBody>
        </p:sp>
      </p:grpSp>
      <p:grpSp>
        <p:nvGrpSpPr>
          <p:cNvPr id="21" name="组合 20">
            <a:extLst>
              <a:ext uri="{FF2B5EF4-FFF2-40B4-BE49-F238E27FC236}">
                <a16:creationId xmlns:a16="http://schemas.microsoft.com/office/drawing/2014/main" id="{B3AEB920-3F64-4338-9CF3-F0DD82F53CF9}"/>
              </a:ext>
            </a:extLst>
          </p:cNvPr>
          <p:cNvGrpSpPr/>
          <p:nvPr/>
        </p:nvGrpSpPr>
        <p:grpSpPr>
          <a:xfrm>
            <a:off x="3778825" y="4467149"/>
            <a:ext cx="4634349" cy="665018"/>
            <a:chOff x="4135652" y="1885567"/>
            <a:chExt cx="4634349" cy="665018"/>
          </a:xfrm>
        </p:grpSpPr>
        <p:sp>
          <p:nvSpPr>
            <p:cNvPr id="22" name="Shape7">
              <a:extLst>
                <a:ext uri="{FF2B5EF4-FFF2-40B4-BE49-F238E27FC236}">
                  <a16:creationId xmlns:a16="http://schemas.microsoft.com/office/drawing/2014/main" id="{AAF1B1CD-4EF5-441C-8EE3-7BDB3EE27860}"/>
                </a:ext>
              </a:extLst>
            </p:cNvPr>
            <p:cNvSpPr/>
            <p:nvPr/>
          </p:nvSpPr>
          <p:spPr>
            <a:xfrm>
              <a:off x="4135652" y="1885567"/>
              <a:ext cx="665020" cy="665018"/>
            </a:xfrm>
            <a:prstGeom prst="roundRect">
              <a:avLst/>
            </a:prstGeom>
            <a:gradFill>
              <a:gsLst>
                <a:gs pos="0">
                  <a:schemeClr val="bg1"/>
                </a:gs>
                <a:gs pos="99000">
                  <a:srgbClr val="6F1787"/>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b="1" dirty="0">
                  <a:solidFill>
                    <a:srgbClr val="FFFFFF"/>
                  </a:solidFill>
                  <a:latin typeface="微软雅黑" panose="020B0503020204020204" pitchFamily="82" charset="2"/>
                  <a:ea typeface="微软雅黑" panose="020B0503020204020204" pitchFamily="82" charset="2"/>
                  <a:cs typeface="Arial" panose="020B0604020202020204" pitchFamily="34" charset="0"/>
                </a:rPr>
                <a:t>04</a:t>
              </a:r>
              <a:endParaRPr kumimoji="1" lang="zh-CN" altLang="en-US" sz="2400" b="1" dirty="0">
                <a:solidFill>
                  <a:srgbClr val="FFFFFF"/>
                </a:solidFill>
                <a:latin typeface="微软雅黑" panose="020B0503020204020204" pitchFamily="82" charset="2"/>
                <a:ea typeface="微软雅黑" panose="020B0503020204020204" pitchFamily="82" charset="2"/>
              </a:endParaRPr>
            </a:p>
          </p:txBody>
        </p:sp>
        <p:sp>
          <p:nvSpPr>
            <p:cNvPr id="23" name="Shape11">
              <a:extLst>
                <a:ext uri="{FF2B5EF4-FFF2-40B4-BE49-F238E27FC236}">
                  <a16:creationId xmlns:a16="http://schemas.microsoft.com/office/drawing/2014/main" id="{F487B101-789B-47F8-80BF-B6755C05E401}"/>
                </a:ext>
              </a:extLst>
            </p:cNvPr>
            <p:cNvSpPr txBox="1"/>
            <p:nvPr/>
          </p:nvSpPr>
          <p:spPr>
            <a:xfrm>
              <a:off x="5036202" y="1956466"/>
              <a:ext cx="3733799" cy="523220"/>
            </a:xfrm>
            <a:prstGeom prst="rect">
              <a:avLst/>
            </a:prstGeom>
            <a:noFill/>
          </p:spPr>
          <p:txBody>
            <a:bodyPr wrap="square" rtlCol="0">
              <a:spAutoFit/>
            </a:bodyPr>
            <a:lstStyle/>
            <a:p>
              <a:r>
                <a:rPr lang="zh-CN" altLang="zh-CN" sz="2800" b="1" dirty="0">
                  <a:latin typeface="微软雅黑" panose="020B0503020204020204" pitchFamily="82" charset="2"/>
                  <a:ea typeface="微软雅黑" panose="020B0503020204020204" pitchFamily="82" charset="2"/>
                </a:rPr>
                <a:t>事务的隔离级别</a:t>
              </a:r>
              <a:endParaRPr lang="zh-CN" altLang="en-US" sz="2800" b="1" dirty="0">
                <a:latin typeface="微软雅黑" panose="020B0503020204020204" pitchFamily="82" charset="2"/>
                <a:ea typeface="微软雅黑" panose="020B0503020204020204" pitchFamily="82" charset="2"/>
              </a:endParaRPr>
            </a:p>
          </p:txBody>
        </p:sp>
      </p:grpSp>
    </p:spTree>
    <p:extLst>
      <p:ext uri="{BB962C8B-B14F-4D97-AF65-F5344CB8AC3E}">
        <p14:creationId xmlns:p14="http://schemas.microsoft.com/office/powerpoint/2010/main" val="11997543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296EA81A-045E-47E7-8C5D-EA14F8B2E9F2}"/>
              </a:ext>
            </a:extLst>
          </p:cNvPr>
          <p:cNvSpPr/>
          <p:nvPr/>
        </p:nvSpPr>
        <p:spPr bwMode="auto">
          <a:xfrm>
            <a:off x="569186" y="1184537"/>
            <a:ext cx="11053628" cy="427841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57</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事务的隔离级别 </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806344" y="1395046"/>
            <a:ext cx="10623656" cy="3353564"/>
          </a:xfrm>
        </p:spPr>
        <p:txBody>
          <a:bodyPr/>
          <a:lstStyle/>
          <a:p>
            <a:r>
              <a:rPr lang="zh-CN" altLang="zh-CN" sz="2400" b="1" dirty="0">
                <a:solidFill>
                  <a:srgbClr val="6F1787"/>
                </a:solidFill>
                <a:latin typeface="微软雅黑" panose="020B0503020204020204" pitchFamily="34" charset="-122"/>
                <a:ea typeface="微软雅黑" panose="020B0503020204020204" pitchFamily="34" charset="-122"/>
              </a:rPr>
              <a:t>数据库事务处理的性能依赖于事务的并发，事务的隔离性保障了事务并发处理过程的一致性。但严格的可串行化调度会影响事务的并发，甚至会退化成单纯的串行化调度</a:t>
            </a:r>
            <a:r>
              <a:rPr lang="en-US" altLang="zh-CN" sz="2400" b="1" dirty="0">
                <a:solidFill>
                  <a:srgbClr val="6F1787"/>
                </a:solidFill>
                <a:latin typeface="微软雅黑" panose="020B0503020204020204" pitchFamily="34" charset="-122"/>
                <a:ea typeface="微软雅黑" panose="020B0503020204020204" pitchFamily="34" charset="-122"/>
              </a:rPr>
              <a:t> </a:t>
            </a:r>
            <a:r>
              <a:rPr lang="zh-CN" altLang="en-US" sz="2400" b="1" dirty="0">
                <a:solidFill>
                  <a:srgbClr val="6F1787"/>
                </a:solidFill>
                <a:latin typeface="微软雅黑" panose="020B0503020204020204" pitchFamily="34" charset="-122"/>
                <a:ea typeface="微软雅黑" panose="020B0503020204020204" pitchFamily="34" charset="-122"/>
              </a:rPr>
              <a:t>，从而影响性能。</a:t>
            </a:r>
            <a:endParaRPr lang="en-US" altLang="zh-CN" sz="2400" b="1" dirty="0">
              <a:solidFill>
                <a:srgbClr val="6F1787"/>
              </a:solidFill>
              <a:latin typeface="微软雅黑" panose="020B0503020204020204" pitchFamily="34" charset="-122"/>
              <a:ea typeface="微软雅黑" panose="020B0503020204020204" pitchFamily="34" charset="-122"/>
            </a:endParaRPr>
          </a:p>
          <a:p>
            <a:endParaRPr lang="en-US" altLang="zh-CN" sz="2400" b="1" dirty="0">
              <a:solidFill>
                <a:srgbClr val="6F1787"/>
              </a:solidFill>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为了提高事务对可串行化要求不高的场景的处理效率，数据库标准对事务处理的性能和一致性进行了平衡，定义了</a:t>
            </a:r>
            <a:r>
              <a:rPr lang="en-US" altLang="zh-CN" sz="2400" b="1" dirty="0">
                <a:solidFill>
                  <a:srgbClr val="6F1787"/>
                </a:solidFill>
                <a:latin typeface="微软雅黑" panose="020B0503020204020204" pitchFamily="34" charset="-122"/>
                <a:ea typeface="微软雅黑" panose="020B0503020204020204" pitchFamily="34" charset="-122"/>
              </a:rPr>
              <a:t>4</a:t>
            </a:r>
            <a:r>
              <a:rPr lang="zh-CN" altLang="en-US" sz="2400" b="1" dirty="0">
                <a:solidFill>
                  <a:srgbClr val="6F1787"/>
                </a:solidFill>
                <a:latin typeface="微软雅黑" panose="020B0503020204020204" pitchFamily="34" charset="-122"/>
                <a:ea typeface="微软雅黑" panose="020B0503020204020204" pitchFamily="34" charset="-122"/>
              </a:rPr>
              <a:t>种隔离级别，分别是</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solidFill>
                  <a:srgbClr val="3B20FF"/>
                </a:solidFill>
                <a:latin typeface="微软雅黑" panose="020B0503020204020204" pitchFamily="34" charset="-122"/>
                <a:ea typeface="微软雅黑" panose="020B0503020204020204" pitchFamily="34" charset="-122"/>
              </a:rPr>
              <a:t>读未提交（</a:t>
            </a:r>
            <a:r>
              <a:rPr lang="fr-FR" altLang="zh-CN" sz="2400" dirty="0">
                <a:solidFill>
                  <a:srgbClr val="3B20FF"/>
                </a:solidFill>
                <a:latin typeface="微软雅黑" panose="020B0503020204020204" pitchFamily="34" charset="-122"/>
                <a:ea typeface="微软雅黑" panose="020B0503020204020204" pitchFamily="34" charset="-122"/>
              </a:rPr>
              <a:t>read uncommitted</a:t>
            </a:r>
            <a:r>
              <a:rPr lang="zh-CN" altLang="fr-FR" sz="2400" dirty="0">
                <a:solidFill>
                  <a:srgbClr val="3B20FF"/>
                </a:solidFill>
                <a:latin typeface="微软雅黑" panose="020B0503020204020204" pitchFamily="34" charset="-122"/>
                <a:ea typeface="微软雅黑" panose="020B0503020204020204" pitchFamily="34" charset="-122"/>
              </a:rPr>
              <a:t>）</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r>
              <a:rPr lang="zh-CN" altLang="en-US" sz="2400" dirty="0">
                <a:solidFill>
                  <a:srgbClr val="3B20FF"/>
                </a:solidFill>
                <a:latin typeface="微软雅黑" panose="020B0503020204020204" pitchFamily="34" charset="-122"/>
                <a:ea typeface="微软雅黑" panose="020B0503020204020204" pitchFamily="34" charset="-122"/>
              </a:rPr>
              <a:t>读已提交（</a:t>
            </a:r>
            <a:r>
              <a:rPr lang="fr-FR" altLang="zh-CN" sz="2400" dirty="0">
                <a:solidFill>
                  <a:srgbClr val="3B20FF"/>
                </a:solidFill>
                <a:latin typeface="微软雅黑" panose="020B0503020204020204" pitchFamily="34" charset="-122"/>
                <a:ea typeface="微软雅黑" panose="020B0503020204020204" pitchFamily="34" charset="-122"/>
              </a:rPr>
              <a:t>read committed</a:t>
            </a:r>
            <a:r>
              <a:rPr lang="zh-CN" altLang="fr-FR" sz="2400" dirty="0">
                <a:solidFill>
                  <a:srgbClr val="3B20FF"/>
                </a:solidFill>
                <a:latin typeface="微软雅黑" panose="020B0503020204020204" pitchFamily="34" charset="-122"/>
                <a:ea typeface="微软雅黑" panose="020B0503020204020204" pitchFamily="34" charset="-122"/>
              </a:rPr>
              <a:t>）</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r>
              <a:rPr lang="zh-CN" altLang="en-US" sz="2400" dirty="0">
                <a:solidFill>
                  <a:srgbClr val="3B20FF"/>
                </a:solidFill>
                <a:latin typeface="微软雅黑" panose="020B0503020204020204" pitchFamily="34" charset="-122"/>
                <a:ea typeface="微软雅黑" panose="020B0503020204020204" pitchFamily="34" charset="-122"/>
              </a:rPr>
              <a:t>可重复读（</a:t>
            </a:r>
            <a:r>
              <a:rPr lang="fr-FR" altLang="zh-CN" sz="2400" dirty="0">
                <a:solidFill>
                  <a:srgbClr val="3B20FF"/>
                </a:solidFill>
                <a:latin typeface="微软雅黑" panose="020B0503020204020204" pitchFamily="34" charset="-122"/>
                <a:ea typeface="微软雅黑" panose="020B0503020204020204" pitchFamily="34" charset="-122"/>
              </a:rPr>
              <a:t>repeatable read</a:t>
            </a:r>
            <a:r>
              <a:rPr lang="zh-CN" altLang="fr-FR" sz="2400" dirty="0">
                <a:solidFill>
                  <a:srgbClr val="3B20FF"/>
                </a:solidFill>
                <a:latin typeface="微软雅黑" panose="020B0503020204020204" pitchFamily="34" charset="-122"/>
                <a:ea typeface="微软雅黑" panose="020B0503020204020204" pitchFamily="34" charset="-122"/>
              </a:rPr>
              <a:t>）</a:t>
            </a:r>
            <a:endParaRPr lang="en-US" altLang="zh-CN" sz="2400" dirty="0">
              <a:solidFill>
                <a:srgbClr val="3B20FF"/>
              </a:solidFill>
              <a:latin typeface="微软雅黑" panose="020B0503020204020204" pitchFamily="34" charset="-122"/>
              <a:ea typeface="微软雅黑" panose="020B0503020204020204" pitchFamily="34" charset="-122"/>
            </a:endParaRPr>
          </a:p>
          <a:p>
            <a:pPr lvl="1"/>
            <a:r>
              <a:rPr lang="zh-CN" altLang="en-US" sz="2400" dirty="0">
                <a:solidFill>
                  <a:srgbClr val="3B20FF"/>
                </a:solidFill>
                <a:latin typeface="微软雅黑" panose="020B0503020204020204" pitchFamily="34" charset="-122"/>
                <a:ea typeface="微软雅黑" panose="020B0503020204020204" pitchFamily="34" charset="-122"/>
              </a:rPr>
              <a:t>可串行化（</a:t>
            </a:r>
            <a:r>
              <a:rPr lang="fr-FR" altLang="zh-CN" sz="2400" dirty="0">
                <a:solidFill>
                  <a:srgbClr val="3B20FF"/>
                </a:solidFill>
                <a:latin typeface="微软雅黑" panose="020B0503020204020204" pitchFamily="34" charset="-122"/>
                <a:ea typeface="微软雅黑" panose="020B0503020204020204" pitchFamily="34" charset="-122"/>
              </a:rPr>
              <a:t>serializable</a:t>
            </a:r>
            <a:r>
              <a:rPr lang="zh-CN" altLang="fr-FR" sz="2400" dirty="0">
                <a:solidFill>
                  <a:srgbClr val="3B20FF"/>
                </a:solidFill>
                <a:latin typeface="微软雅黑" panose="020B0503020204020204" pitchFamily="34" charset="-122"/>
                <a:ea typeface="微软雅黑" panose="020B0503020204020204" pitchFamily="34" charset="-122"/>
              </a:rPr>
              <a:t>）</a:t>
            </a:r>
            <a:endParaRPr lang="zh-CN" altLang="zh-CN" sz="2400" dirty="0">
              <a:solidFill>
                <a:srgbClr val="3B20FF"/>
              </a:solidFill>
              <a:latin typeface="微软雅黑" panose="020B0503020204020204" pitchFamily="34" charset="-122"/>
              <a:ea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604906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6D484612-D146-4DA8-919B-621BEBDF4620}"/>
              </a:ext>
            </a:extLst>
          </p:cNvPr>
          <p:cNvSpPr/>
          <p:nvPr/>
        </p:nvSpPr>
        <p:spPr bwMode="auto">
          <a:xfrm>
            <a:off x="569186" y="1073486"/>
            <a:ext cx="11367710" cy="5443659"/>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xfrm>
            <a:off x="1050551" y="109584"/>
            <a:ext cx="10090897" cy="678470"/>
          </a:xfrm>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事务的隔离级别 </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9185" y="1144838"/>
            <a:ext cx="11149049" cy="2529111"/>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每个隔离级别按照在该级别下禁止发生的异常现象来定义，这些异常现象包括：</a:t>
            </a:r>
          </a:p>
          <a:p>
            <a:pPr lvl="1"/>
            <a:r>
              <a:rPr lang="zh-CN" altLang="en-US" sz="2000" dirty="0">
                <a:latin typeface="微软雅黑" panose="020B0503020204020204" pitchFamily="34" charset="-122"/>
                <a:ea typeface="微软雅黑" panose="020B0503020204020204" pitchFamily="34" charset="-122"/>
              </a:rPr>
              <a:t>脏读</a:t>
            </a:r>
            <a:r>
              <a:rPr lang="en-US" altLang="zh-CN" sz="2000" dirty="0">
                <a:latin typeface="微软雅黑" panose="020B0503020204020204" pitchFamily="34" charset="-122"/>
                <a:ea typeface="微软雅黑" panose="020B0503020204020204" pitchFamily="34" charset="-122"/>
              </a:rPr>
              <a:t>(dirty read)</a:t>
            </a:r>
            <a:r>
              <a:rPr lang="zh-CN" altLang="en-US" sz="2000" dirty="0">
                <a:latin typeface="微软雅黑" panose="020B0503020204020204" pitchFamily="34" charset="-122"/>
                <a:ea typeface="微软雅黑" panose="020B0503020204020204" pitchFamily="34" charset="-122"/>
              </a:rPr>
              <a:t>：指一个事务在执行过程中读到其他尚未提交的写事务的修改数据；</a:t>
            </a:r>
          </a:p>
          <a:p>
            <a:pPr lvl="1"/>
            <a:r>
              <a:rPr lang="zh-CN" altLang="en-US" sz="2000" dirty="0">
                <a:latin typeface="微软雅黑" panose="020B0503020204020204" pitchFamily="34" charset="-122"/>
                <a:ea typeface="微软雅黑" panose="020B0503020204020204" pitchFamily="34" charset="-122"/>
              </a:rPr>
              <a:t>不可重复读</a:t>
            </a:r>
            <a:r>
              <a:rPr lang="en-US" altLang="zh-CN" sz="2000" dirty="0">
                <a:latin typeface="微软雅黑" panose="020B0503020204020204" pitchFamily="34" charset="-122"/>
                <a:ea typeface="微软雅黑" panose="020B0503020204020204" pitchFamily="34" charset="-122"/>
              </a:rPr>
              <a:t>(unrepeatable read)</a:t>
            </a:r>
            <a:r>
              <a:rPr lang="zh-CN" altLang="en-US" sz="2000" dirty="0">
                <a:latin typeface="微软雅黑" panose="020B0503020204020204" pitchFamily="34" charset="-122"/>
                <a:ea typeface="微软雅黑" panose="020B0503020204020204" pitchFamily="34" charset="-122"/>
              </a:rPr>
              <a:t>：指同一个事务先后两次读到的同一条记录的内容发生了变化，即两次分别读到被其他并发事务修改前和修改后的数据；</a:t>
            </a:r>
          </a:p>
          <a:p>
            <a:pPr lvl="1"/>
            <a:r>
              <a:rPr lang="zh-CN" altLang="en-US" sz="2000" dirty="0">
                <a:latin typeface="微软雅黑" panose="020B0503020204020204" pitchFamily="34" charset="-122"/>
                <a:ea typeface="微软雅黑" panose="020B0503020204020204" pitchFamily="34" charset="-122"/>
              </a:rPr>
              <a:t>幻读（</a:t>
            </a:r>
            <a:r>
              <a:rPr lang="en-US" altLang="zh-CN" sz="2000" dirty="0">
                <a:latin typeface="微软雅黑" panose="020B0503020204020204" pitchFamily="34" charset="-122"/>
                <a:ea typeface="微软雅黑" panose="020B0503020204020204" pitchFamily="34" charset="-122"/>
              </a:rPr>
              <a:t>phantom read</a:t>
            </a:r>
            <a:r>
              <a:rPr lang="zh-CN" altLang="en-US" sz="2000" dirty="0">
                <a:latin typeface="微软雅黑" panose="020B0503020204020204" pitchFamily="34" charset="-122"/>
                <a:ea typeface="微软雅黑" panose="020B0503020204020204" pitchFamily="34" charset="-122"/>
              </a:rPr>
              <a:t>）：指同一个事务内先后两次读到的数据不同，即两次分别读到其他并发写事务插入或者删除前后的数据。</a:t>
            </a:r>
            <a:endParaRPr lang="en-US" altLang="zh-CN" sz="2000" b="1" dirty="0">
              <a:solidFill>
                <a:srgbClr val="6F1787"/>
              </a:solidFill>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隔离级别与允许的异常对应表格：</a:t>
            </a:r>
          </a:p>
          <a:p>
            <a:pPr marL="422041" lvl="1" indent="0">
              <a:buNone/>
            </a:pPr>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graphicFrame>
        <p:nvGraphicFramePr>
          <p:cNvPr id="6" name="表格 5">
            <a:extLst>
              <a:ext uri="{FF2B5EF4-FFF2-40B4-BE49-F238E27FC236}">
                <a16:creationId xmlns:a16="http://schemas.microsoft.com/office/drawing/2014/main" id="{B028CA19-A4B4-334D-9221-98F7F9860F19}"/>
              </a:ext>
            </a:extLst>
          </p:cNvPr>
          <p:cNvGraphicFramePr>
            <a:graphicFrameLocks noGrp="1"/>
          </p:cNvGraphicFramePr>
          <p:nvPr>
            <p:extLst>
              <p:ext uri="{D42A27DB-BD31-4B8C-83A1-F6EECF244321}">
                <p14:modId xmlns:p14="http://schemas.microsoft.com/office/powerpoint/2010/main" val="1280953781"/>
              </p:ext>
            </p:extLst>
          </p:nvPr>
        </p:nvGraphicFramePr>
        <p:xfrm>
          <a:off x="1717885" y="3959381"/>
          <a:ext cx="7861708" cy="2112650"/>
        </p:xfrm>
        <a:graphic>
          <a:graphicData uri="http://schemas.openxmlformats.org/drawingml/2006/table">
            <a:tbl>
              <a:tblPr firstRow="1" firstCol="1" bandRow="1">
                <a:tableStyleId>{93296810-A885-4BE3-A3E7-6D5BEEA58F35}</a:tableStyleId>
              </a:tblPr>
              <a:tblGrid>
                <a:gridCol w="1965427">
                  <a:extLst>
                    <a:ext uri="{9D8B030D-6E8A-4147-A177-3AD203B41FA5}">
                      <a16:colId xmlns:a16="http://schemas.microsoft.com/office/drawing/2014/main" val="2564442702"/>
                    </a:ext>
                  </a:extLst>
                </a:gridCol>
                <a:gridCol w="1965427">
                  <a:extLst>
                    <a:ext uri="{9D8B030D-6E8A-4147-A177-3AD203B41FA5}">
                      <a16:colId xmlns:a16="http://schemas.microsoft.com/office/drawing/2014/main" val="4266429357"/>
                    </a:ext>
                  </a:extLst>
                </a:gridCol>
                <a:gridCol w="1965427">
                  <a:extLst>
                    <a:ext uri="{9D8B030D-6E8A-4147-A177-3AD203B41FA5}">
                      <a16:colId xmlns:a16="http://schemas.microsoft.com/office/drawing/2014/main" val="2492351176"/>
                    </a:ext>
                  </a:extLst>
                </a:gridCol>
                <a:gridCol w="1965427">
                  <a:extLst>
                    <a:ext uri="{9D8B030D-6E8A-4147-A177-3AD203B41FA5}">
                      <a16:colId xmlns:a16="http://schemas.microsoft.com/office/drawing/2014/main" val="2586732431"/>
                    </a:ext>
                  </a:extLst>
                </a:gridCol>
              </a:tblGrid>
              <a:tr h="422530">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隔离级别</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脏读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不可重复读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幻读</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3328906"/>
                  </a:ext>
                </a:extLst>
              </a:tr>
              <a:tr h="422530">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读未提交</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允许</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44240602"/>
                  </a:ext>
                </a:extLst>
              </a:tr>
              <a:tr h="422530">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读已提交</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不允许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79979651"/>
                  </a:ext>
                </a:extLst>
              </a:tr>
              <a:tr h="422530">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可重复读</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不允许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不允许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4161335"/>
                  </a:ext>
                </a:extLst>
              </a:tr>
              <a:tr h="422530">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可串行化</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不允许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不允许</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不允许</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5809061"/>
                  </a:ext>
                </a:extLst>
              </a:tr>
            </a:tbl>
          </a:graphicData>
        </a:graphic>
      </p:graphicFrame>
    </p:spTree>
    <p:extLst>
      <p:ext uri="{BB962C8B-B14F-4D97-AF65-F5344CB8AC3E}">
        <p14:creationId xmlns:p14="http://schemas.microsoft.com/office/powerpoint/2010/main" val="34121482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91C531B2-A735-4B9B-A746-57DC1B806242}"/>
              </a:ext>
            </a:extLst>
          </p:cNvPr>
          <p:cNvSpPr/>
          <p:nvPr/>
        </p:nvSpPr>
        <p:spPr bwMode="auto">
          <a:xfrm>
            <a:off x="569186" y="1057029"/>
            <a:ext cx="11053628" cy="5443659"/>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59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读未提交 </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9186" y="1110022"/>
            <a:ext cx="10684248" cy="2743077"/>
          </a:xfrm>
        </p:spPr>
        <p:txBody>
          <a:bodyPr/>
          <a:lstStyle/>
          <a:p>
            <a:r>
              <a:rPr lang="zh-CN" altLang="en-US" sz="2400" b="1" dirty="0">
                <a:solidFill>
                  <a:srgbClr val="6F1787"/>
                </a:solidFill>
                <a:latin typeface="微软雅黑" panose="020B0503020204020204" pitchFamily="34" charset="-122"/>
                <a:ea typeface="微软雅黑" panose="020B0503020204020204" pitchFamily="34" charset="-122"/>
              </a:rPr>
              <a:t>读未提交这一隔离级别允许脏读、不可重复读和幻读三种异常情况的存在。</a:t>
            </a:r>
            <a:endParaRPr lang="en-US" altLang="zh-CN" sz="2400" b="1" dirty="0">
              <a:solidFill>
                <a:srgbClr val="6F1787"/>
              </a:solidFill>
              <a:latin typeface="微软雅黑" panose="020B0503020204020204" pitchFamily="34" charset="-122"/>
              <a:ea typeface="微软雅黑" panose="020B0503020204020204" pitchFamily="34" charset="-122"/>
            </a:endParaRPr>
          </a:p>
          <a:p>
            <a:r>
              <a:rPr lang="zh-CN" altLang="en-US" sz="2400" b="1" dirty="0">
                <a:solidFill>
                  <a:srgbClr val="6F1787"/>
                </a:solidFill>
                <a:latin typeface="微软雅黑" panose="020B0503020204020204" pitchFamily="34" charset="-122"/>
                <a:ea typeface="微软雅黑" panose="020B0503020204020204" pitchFamily="34" charset="-122"/>
              </a:rPr>
              <a:t>以脏读为例</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脏读允许一个事务在执行过程中读到其他尚未提交的写事务的修改数据；</a:t>
            </a:r>
          </a:p>
          <a:p>
            <a:pPr lvl="1"/>
            <a:r>
              <a:rPr lang="zh-CN" altLang="en-US" sz="2400" dirty="0">
                <a:latin typeface="微软雅黑" panose="020B0503020204020204" pitchFamily="34" charset="-122"/>
                <a:ea typeface="微软雅黑" panose="020B0503020204020204" pitchFamily="34" charset="-122"/>
              </a:rPr>
              <a:t>读未提交完全没有考虑到事务之间的影响，事务可能会读取到某些不正确的值（如将要回滚的值，或者中间状态的操作结果等）。</a:t>
            </a:r>
            <a:endParaRPr lang="en-US" altLang="zh-CN" sz="2400"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事务</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进行了回滚，事务</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读取的小明的存款则为不正确的</a:t>
            </a:r>
            <a:r>
              <a:rPr lang="en-US" altLang="zh-CN" sz="2400" dirty="0">
                <a:latin typeface="微软雅黑" panose="020B0503020204020204" pitchFamily="34" charset="-122"/>
                <a:ea typeface="微软雅黑" panose="020B0503020204020204" pitchFamily="34" charset="-122"/>
              </a:rPr>
              <a:t>200</a:t>
            </a:r>
            <a:r>
              <a:rPr lang="zh-CN" altLang="en-US" sz="2400" dirty="0">
                <a:latin typeface="微软雅黑" panose="020B0503020204020204" pitchFamily="34" charset="-122"/>
                <a:ea typeface="微软雅黑" panose="020B0503020204020204" pitchFamily="34" charset="-122"/>
              </a:rPr>
              <a:t>元。因此，只有当业务场景中不同的事务之间没有相互影响时，才会考虑该隔离级别。</a:t>
            </a:r>
            <a:endParaRPr lang="en-US" altLang="zh-CN" sz="2400" dirty="0">
              <a:latin typeface="微软雅黑" panose="020B0503020204020204" pitchFamily="34" charset="-122"/>
              <a:ea typeface="微软雅黑" panose="020B0503020204020204" pitchFamily="34" charset="-122"/>
            </a:endParaRPr>
          </a:p>
          <a:p>
            <a:pPr lvl="1"/>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5766B2AE-C94E-324F-A713-2C2717DF537A}"/>
              </a:ext>
            </a:extLst>
          </p:cNvPr>
          <p:cNvPicPr/>
          <p:nvPr/>
        </p:nvPicPr>
        <p:blipFill>
          <a:blip r:embed="rId2"/>
          <a:stretch>
            <a:fillRect/>
          </a:stretch>
        </p:blipFill>
        <p:spPr>
          <a:xfrm>
            <a:off x="2862431" y="4094837"/>
            <a:ext cx="6467135" cy="2647589"/>
          </a:xfrm>
          <a:prstGeom prst="rect">
            <a:avLst/>
          </a:prstGeom>
        </p:spPr>
      </p:pic>
    </p:spTree>
    <p:extLst>
      <p:ext uri="{BB962C8B-B14F-4D97-AF65-F5344CB8AC3E}">
        <p14:creationId xmlns:p14="http://schemas.microsoft.com/office/powerpoint/2010/main" val="132256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9">
            <a:extLst>
              <a:ext uri="{FF2B5EF4-FFF2-40B4-BE49-F238E27FC236}">
                <a16:creationId xmlns:a16="http://schemas.microsoft.com/office/drawing/2014/main" id="{C0446524-8984-4353-BB10-E0579A77ADC6}"/>
              </a:ext>
            </a:extLst>
          </p:cNvPr>
          <p:cNvSpPr/>
          <p:nvPr/>
        </p:nvSpPr>
        <p:spPr>
          <a:xfrm>
            <a:off x="734388" y="1178705"/>
            <a:ext cx="10836699" cy="4498526"/>
          </a:xfrm>
          <a:custGeom>
            <a:avLst/>
            <a:gdLst>
              <a:gd name="connsiteX0" fmla="*/ 0 w 2866328"/>
              <a:gd name="connsiteY0" fmla="*/ 0 h 542478"/>
              <a:gd name="connsiteX1" fmla="*/ 2866328 w 2866328"/>
              <a:gd name="connsiteY1" fmla="*/ 0 h 542478"/>
              <a:gd name="connsiteX2" fmla="*/ 2730709 w 2866328"/>
              <a:gd name="connsiteY2" fmla="*/ 542478 h 542478"/>
              <a:gd name="connsiteX3" fmla="*/ 0 w 2866328"/>
              <a:gd name="connsiteY3" fmla="*/ 542478 h 542478"/>
            </a:gdLst>
            <a:ahLst/>
            <a:cxnLst>
              <a:cxn ang="0">
                <a:pos x="connsiteX0" y="connsiteY0"/>
              </a:cxn>
              <a:cxn ang="0">
                <a:pos x="connsiteX1" y="connsiteY1"/>
              </a:cxn>
              <a:cxn ang="0">
                <a:pos x="connsiteX2" y="connsiteY2"/>
              </a:cxn>
              <a:cxn ang="0">
                <a:pos x="connsiteX3" y="connsiteY3"/>
              </a:cxn>
            </a:cxnLst>
            <a:rect l="l" t="t" r="r" b="b"/>
            <a:pathLst>
              <a:path w="2866328" h="542478">
                <a:moveTo>
                  <a:pt x="0" y="0"/>
                </a:moveTo>
                <a:lnTo>
                  <a:pt x="2866328" y="0"/>
                </a:lnTo>
                <a:lnTo>
                  <a:pt x="2730709" y="542478"/>
                </a:lnTo>
                <a:lnTo>
                  <a:pt x="0" y="542478"/>
                </a:lnTo>
                <a:close/>
              </a:path>
            </a:pathLst>
          </a:custGeom>
          <a:gradFill>
            <a:gsLst>
              <a:gs pos="99000">
                <a:srgbClr val="6F1787">
                  <a:alpha val="20000"/>
                </a:srgbClr>
              </a:gs>
              <a:gs pos="0">
                <a:schemeClr val="bg1">
                  <a:alpha val="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p:txBody>
          <a:bodyPr/>
          <a:lstStyle/>
          <a:p>
            <a:r>
              <a:rPr lang="zh-CN" altLang="en-US" sz="3600" dirty="0">
                <a:latin typeface="微软雅黑" panose="020B0503020204020204" pitchFamily="82" charset="2"/>
                <a:ea typeface="微软雅黑" panose="020B0503020204020204" pitchFamily="82" charset="2"/>
              </a:rPr>
              <a:t>事务的特性</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834887" y="1659260"/>
            <a:ext cx="10058400" cy="2949248"/>
          </a:xfrm>
        </p:spPr>
        <p:txBody>
          <a:bodyPr/>
          <a:lstStyle/>
          <a:p>
            <a:pPr>
              <a:lnSpc>
                <a:spcPct val="150000"/>
              </a:lnSpc>
            </a:pPr>
            <a:r>
              <a:rPr lang="zh-CN" altLang="zh-CN" sz="2400" b="1" dirty="0">
                <a:solidFill>
                  <a:srgbClr val="6F1787"/>
                </a:solidFill>
                <a:latin typeface="微软雅黑" panose="020B0503020204020204" pitchFamily="34" charset="-122"/>
                <a:ea typeface="微软雅黑" panose="020B0503020204020204" pitchFamily="34" charset="-122"/>
              </a:rPr>
              <a:t>数据库事务</a:t>
            </a:r>
            <a:r>
              <a:rPr lang="zh-CN" altLang="en-US" sz="2400" b="1" dirty="0">
                <a:solidFill>
                  <a:srgbClr val="6F1787"/>
                </a:solidFill>
                <a:latin typeface="微软雅黑" panose="020B0503020204020204" pitchFamily="34" charset="-122"/>
                <a:ea typeface="微软雅黑" panose="020B0503020204020204" pitchFamily="34" charset="-122"/>
              </a:rPr>
              <a:t>包含</a:t>
            </a:r>
            <a:r>
              <a:rPr lang="en-US" altLang="zh-CN" sz="2400" b="1" dirty="0">
                <a:solidFill>
                  <a:srgbClr val="6F1787"/>
                </a:solidFill>
                <a:latin typeface="微软雅黑" panose="020B0503020204020204" pitchFamily="34" charset="-122"/>
                <a:ea typeface="微软雅黑" panose="020B0503020204020204" pitchFamily="34" charset="-122"/>
              </a:rPr>
              <a:t>ACID</a:t>
            </a:r>
            <a:r>
              <a:rPr lang="zh-CN" altLang="en-US" sz="2400" b="1" dirty="0">
                <a:solidFill>
                  <a:srgbClr val="6F1787"/>
                </a:solidFill>
                <a:latin typeface="微软雅黑" panose="020B0503020204020204" pitchFamily="34" charset="-122"/>
                <a:ea typeface="微软雅黑" panose="020B0503020204020204" pitchFamily="34" charset="-122"/>
              </a:rPr>
              <a:t>四</a:t>
            </a:r>
            <a:r>
              <a:rPr lang="zh-CN" altLang="zh-CN" sz="2400" b="1" dirty="0">
                <a:solidFill>
                  <a:srgbClr val="6F1787"/>
                </a:solidFill>
                <a:latin typeface="微软雅黑" panose="020B0503020204020204" pitchFamily="34" charset="-122"/>
                <a:ea typeface="微软雅黑" panose="020B0503020204020204" pitchFamily="34" charset="-122"/>
              </a:rPr>
              <a:t>大特性。</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原子性（</a:t>
            </a:r>
            <a:r>
              <a:rPr lang="en-US" altLang="zh-CN" sz="2000" dirty="0">
                <a:latin typeface="微软雅黑" panose="020B0503020204020204" pitchFamily="34" charset="-122"/>
                <a:ea typeface="微软雅黑" panose="020B0503020204020204" pitchFamily="34" charset="-122"/>
              </a:rPr>
              <a:t>atomicity</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3B20FF"/>
                </a:solidFill>
                <a:latin typeface="微软雅黑" panose="020B0503020204020204" pitchFamily="34" charset="-122"/>
                <a:ea typeface="微软雅黑" panose="020B0503020204020204" pitchFamily="34" charset="-122"/>
              </a:rPr>
              <a:t>不可分割</a:t>
            </a:r>
            <a:r>
              <a:rPr lang="zh-CN" altLang="en-US" sz="2000" dirty="0">
                <a:latin typeface="微软雅黑" panose="020B0503020204020204" pitchFamily="34" charset="-122"/>
                <a:ea typeface="微软雅黑" panose="020B0503020204020204" pitchFamily="34" charset="-122"/>
              </a:rPr>
              <a:t>，事务单元全部成功或者全部失败</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一致性（</a:t>
            </a:r>
            <a:r>
              <a:rPr lang="en-US" altLang="zh-CN" sz="2000" dirty="0">
                <a:latin typeface="微软雅黑" panose="020B0503020204020204" pitchFamily="34" charset="-122"/>
                <a:ea typeface="微软雅黑" panose="020B0503020204020204" pitchFamily="34" charset="-122"/>
              </a:rPr>
              <a:t>consistency</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3B20FF"/>
                </a:solidFill>
                <a:latin typeface="微软雅黑" panose="020B0503020204020204" pitchFamily="34" charset="-122"/>
                <a:ea typeface="微软雅黑" panose="020B0503020204020204" pitchFamily="34" charset="-122"/>
              </a:rPr>
              <a:t>正确一致</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一个正确（一致）的状态转移到另一个正确的状态</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隔离性（</a:t>
            </a:r>
            <a:r>
              <a:rPr lang="en-US" altLang="zh-CN" sz="2000" dirty="0">
                <a:latin typeface="微软雅黑" panose="020B0503020204020204" pitchFamily="34" charset="-122"/>
                <a:ea typeface="微软雅黑" panose="020B0503020204020204" pitchFamily="34" charset="-122"/>
              </a:rPr>
              <a:t>isolation</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3B20FF"/>
                </a:solidFill>
                <a:latin typeface="微软雅黑" panose="020B0503020204020204" pitchFamily="34" charset="-122"/>
                <a:ea typeface="微软雅黑" panose="020B0503020204020204" pitchFamily="34" charset="-122"/>
              </a:rPr>
              <a:t>互不干扰</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多个事务在并发执行的过程中所得到的结果，和串行执行得到的结果是一致</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zh-CN" sz="2000" dirty="0">
                <a:latin typeface="微软雅黑" panose="020B0503020204020204" pitchFamily="34" charset="-122"/>
                <a:ea typeface="微软雅黑" panose="020B0503020204020204" pitchFamily="34" charset="-122"/>
              </a:rPr>
              <a:t>持久性（</a:t>
            </a:r>
            <a:r>
              <a:rPr lang="en-US" altLang="zh-CN" sz="2000" dirty="0">
                <a:latin typeface="微软雅黑" panose="020B0503020204020204" pitchFamily="34" charset="-122"/>
                <a:ea typeface="微软雅黑" panose="020B0503020204020204" pitchFamily="34" charset="-122"/>
              </a:rPr>
              <a:t>durability</a:t>
            </a:r>
            <a:r>
              <a:rPr lang="zh-CN"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a:t>
            </a:r>
            <a:r>
              <a:rPr lang="zh-CN" altLang="en-US" sz="2000" b="1" dirty="0">
                <a:solidFill>
                  <a:srgbClr val="3B20FF"/>
                </a:solidFill>
                <a:latin typeface="微软雅黑" panose="020B0503020204020204" pitchFamily="34" charset="-122"/>
                <a:ea typeface="微软雅黑" panose="020B0503020204020204" pitchFamily="34" charset="-122"/>
              </a:rPr>
              <a:t>永久保持</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执行结果不会丢失</a:t>
            </a:r>
            <a:endParaRPr lang="en-US"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2087133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4D91FF52-78C5-4360-A85E-65ECDBF4BFDD}"/>
              </a:ext>
            </a:extLst>
          </p:cNvPr>
          <p:cNvSpPr/>
          <p:nvPr/>
        </p:nvSpPr>
        <p:spPr bwMode="auto">
          <a:xfrm>
            <a:off x="715658" y="1019248"/>
            <a:ext cx="11053628" cy="5167924"/>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读已提交</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792775" y="1095042"/>
            <a:ext cx="10976511" cy="2303462"/>
          </a:xfrm>
        </p:spPr>
        <p:txBody>
          <a:bodyPr/>
          <a:lstStyle/>
          <a:p>
            <a:r>
              <a:rPr lang="zh-CN" altLang="zh-CN" sz="2400" b="1" dirty="0">
                <a:solidFill>
                  <a:srgbClr val="6F1787"/>
                </a:solidFill>
                <a:latin typeface="微软雅黑" panose="020B0503020204020204" pitchFamily="34" charset="-122"/>
                <a:ea typeface="微软雅黑" panose="020B0503020204020204" pitchFamily="34" charset="-122"/>
              </a:rPr>
              <a:t>数据库中为了防止脏读，提出了读已提交这一隔离级别</a:t>
            </a:r>
            <a:r>
              <a:rPr lang="zh-CN" altLang="en-US" sz="2400" b="1" dirty="0">
                <a:solidFill>
                  <a:srgbClr val="6F1787"/>
                </a:solidFill>
                <a:latin typeface="微软雅黑" panose="020B0503020204020204" pitchFamily="34" charset="-122"/>
                <a:ea typeface="微软雅黑" panose="020B0503020204020204" pitchFamily="34" charset="-122"/>
              </a:rPr>
              <a:t>：</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zh-CN" sz="2400" dirty="0">
                <a:latin typeface="微软雅黑" panose="020B0503020204020204" pitchFamily="34" charset="-122"/>
                <a:ea typeface="微软雅黑" panose="020B0503020204020204" pitchFamily="34" charset="-122"/>
              </a:rPr>
              <a:t>读已提交要求事务只能读取到已经提交的值，忽略其他事务未提交的值</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读已提交下，上述例子中读取到的值为</a:t>
            </a:r>
            <a:r>
              <a:rPr lang="en-US" altLang="zh-CN" dirty="0">
                <a:latin typeface="微软雅黑" panose="020B0503020204020204" pitchFamily="34" charset="-122"/>
                <a:ea typeface="微软雅黑" panose="020B0503020204020204" pitchFamily="34" charset="-122"/>
              </a:rPr>
              <a:t>100</a:t>
            </a:r>
            <a:r>
              <a:rPr lang="zh-CN" altLang="en-US" dirty="0">
                <a:latin typeface="微软雅黑" panose="020B0503020204020204" pitchFamily="34" charset="-122"/>
                <a:ea typeface="微软雅黑" panose="020B0503020204020204" pitchFamily="34" charset="-122"/>
              </a:rPr>
              <a:t>元。</a:t>
            </a:r>
            <a:endParaRPr lang="en-US" altLang="zh-CN"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实现方法：通过</a:t>
            </a:r>
            <a:r>
              <a:rPr lang="en-US" altLang="zh-CN" sz="2400" dirty="0">
                <a:latin typeface="微软雅黑" panose="020B0503020204020204" pitchFamily="34" charset="-122"/>
                <a:ea typeface="微软雅黑" panose="020B0503020204020204" pitchFamily="34" charset="-122"/>
              </a:rPr>
              <a:t>MVCC</a:t>
            </a:r>
            <a:r>
              <a:rPr lang="zh-CN" altLang="en-US" sz="2400" dirty="0">
                <a:latin typeface="微软雅黑" panose="020B0503020204020204" pitchFamily="34" charset="-122"/>
                <a:ea typeface="微软雅黑" panose="020B0503020204020204" pitchFamily="34" charset="-122"/>
              </a:rPr>
              <a:t>，锁和时间戳等技术</a:t>
            </a:r>
            <a:endParaRPr lang="en-US" altLang="zh-CN" sz="2400"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比如，通过</a:t>
            </a:r>
            <a:r>
              <a:rPr lang="en-US" altLang="zh-CN" dirty="0">
                <a:latin typeface="微软雅黑" panose="020B0503020204020204" pitchFamily="34" charset="-122"/>
                <a:ea typeface="微软雅黑" panose="020B0503020204020204" pitchFamily="34" charset="-122"/>
              </a:rPr>
              <a:t>MVCC</a:t>
            </a:r>
            <a:r>
              <a:rPr lang="zh-CN" altLang="en-US" dirty="0">
                <a:latin typeface="微软雅黑" panose="020B0503020204020204" pitchFamily="34" charset="-122"/>
                <a:ea typeface="微软雅黑" panose="020B0503020204020204" pitchFamily="34" charset="-122"/>
              </a:rPr>
              <a:t>来保证读到的数据为已经提交的版本。</a:t>
            </a:r>
            <a:endParaRPr lang="en-US" altLang="zh-CN" dirty="0">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读已提交允许不可重复读和幻读</a:t>
            </a:r>
            <a:endParaRPr lang="en-US" altLang="zh-CN" sz="2400" dirty="0">
              <a:latin typeface="微软雅黑" panose="020B0503020204020204" pitchFamily="34" charset="-122"/>
              <a:ea typeface="微软雅黑" panose="020B0503020204020204" pitchFamily="34" charset="-122"/>
            </a:endParaRPr>
          </a:p>
          <a:p>
            <a:endParaRPr kumimoji="1" lang="zh-CN" altLang="en-US"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184347AC-718B-824A-A0BA-08B84315E648}"/>
              </a:ext>
            </a:extLst>
          </p:cNvPr>
          <p:cNvPicPr>
            <a:picLocks noChangeAspect="1"/>
          </p:cNvPicPr>
          <p:nvPr/>
        </p:nvPicPr>
        <p:blipFill>
          <a:blip r:embed="rId2"/>
          <a:stretch>
            <a:fillRect/>
          </a:stretch>
        </p:blipFill>
        <p:spPr>
          <a:xfrm>
            <a:off x="2648081" y="3759769"/>
            <a:ext cx="7188781" cy="2788668"/>
          </a:xfrm>
          <a:prstGeom prst="rect">
            <a:avLst/>
          </a:prstGeom>
        </p:spPr>
      </p:pic>
    </p:spTree>
    <p:extLst>
      <p:ext uri="{BB962C8B-B14F-4D97-AF65-F5344CB8AC3E}">
        <p14:creationId xmlns:p14="http://schemas.microsoft.com/office/powerpoint/2010/main" val="3039422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368C95D7-1782-4D49-B2AA-DE28A41F8716}"/>
              </a:ext>
            </a:extLst>
          </p:cNvPr>
          <p:cNvSpPr/>
          <p:nvPr/>
        </p:nvSpPr>
        <p:spPr bwMode="auto">
          <a:xfrm>
            <a:off x="517460" y="1063814"/>
            <a:ext cx="11053628" cy="5301818"/>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61</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读已提交</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20912" y="1040760"/>
            <a:ext cx="10874188" cy="2537485"/>
          </a:xfrm>
        </p:spPr>
        <p:txBody>
          <a:bodyPr/>
          <a:lstStyle/>
          <a:p>
            <a:r>
              <a:rPr lang="zh-CN" altLang="zh-CN" sz="2400" b="1" dirty="0">
                <a:solidFill>
                  <a:srgbClr val="6F1787"/>
                </a:solidFill>
                <a:latin typeface="微软雅黑" panose="020B0503020204020204" pitchFamily="34" charset="-122"/>
                <a:ea typeface="微软雅黑" panose="020B0503020204020204" pitchFamily="34" charset="-122"/>
              </a:rPr>
              <a:t>数据库中为了防止脏读，提出了读已提交这一隔离级别</a:t>
            </a:r>
            <a:r>
              <a:rPr lang="zh-CN" altLang="en-US" sz="2400" b="1" dirty="0">
                <a:solidFill>
                  <a:srgbClr val="6F1787"/>
                </a:solidFill>
                <a:latin typeface="微软雅黑" panose="020B0503020204020204" pitchFamily="34" charset="-122"/>
                <a:ea typeface="微软雅黑" panose="020B0503020204020204" pitchFamily="34" charset="-122"/>
              </a:rPr>
              <a:t>：</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zh-CN" sz="2000" dirty="0">
                <a:latin typeface="微软雅黑" panose="020B0503020204020204" pitchFamily="34" charset="-122"/>
                <a:ea typeface="微软雅黑" panose="020B0503020204020204" pitchFamily="34" charset="-122"/>
              </a:rPr>
              <a:t>读已提交要求事务只能读取到已经提交的值，忽略其他事务正在处理但未提交的值</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读已提交下，上述例子中读取到的值为</a:t>
            </a:r>
            <a:r>
              <a:rPr lang="en-US" altLang="zh-CN" sz="2000" dirty="0">
                <a:latin typeface="微软雅黑" panose="020B0503020204020204" pitchFamily="34" charset="-122"/>
                <a:ea typeface="微软雅黑" panose="020B0503020204020204" pitchFamily="34" charset="-122"/>
              </a:rPr>
              <a:t>100</a:t>
            </a:r>
            <a:r>
              <a:rPr lang="zh-CN" altLang="en-US" sz="2000" dirty="0">
                <a:latin typeface="微软雅黑" panose="020B0503020204020204" pitchFamily="34" charset="-122"/>
                <a:ea typeface="微软雅黑" panose="020B0503020204020204" pitchFamily="34" charset="-122"/>
              </a:rPr>
              <a:t>元。</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实现方法：通过</a:t>
            </a:r>
            <a:r>
              <a:rPr lang="en-US" altLang="zh-CN" sz="2000" dirty="0">
                <a:latin typeface="微软雅黑" panose="020B0503020204020204" pitchFamily="34" charset="-122"/>
                <a:ea typeface="微软雅黑" panose="020B0503020204020204" pitchFamily="34" charset="-122"/>
              </a:rPr>
              <a:t>MVCC</a:t>
            </a:r>
            <a:r>
              <a:rPr lang="zh-CN" altLang="en-US" sz="2000" dirty="0">
                <a:latin typeface="微软雅黑" panose="020B0503020204020204" pitchFamily="34" charset="-122"/>
                <a:ea typeface="微软雅黑" panose="020B0503020204020204" pitchFamily="34" charset="-122"/>
              </a:rPr>
              <a:t>，锁和时间戳等技术</a:t>
            </a:r>
            <a:endParaRPr lang="en-US" altLang="zh-CN" sz="2000" dirty="0">
              <a:latin typeface="微软雅黑" panose="020B0503020204020204" pitchFamily="34" charset="-122"/>
              <a:ea typeface="微软雅黑" panose="020B0503020204020204" pitchFamily="34" charset="-122"/>
            </a:endParaRPr>
          </a:p>
          <a:p>
            <a:pPr lvl="2"/>
            <a:r>
              <a:rPr lang="zh-CN" altLang="en-US" sz="2000" dirty="0">
                <a:latin typeface="微软雅黑" panose="020B0503020204020204" pitchFamily="34" charset="-122"/>
                <a:ea typeface="微软雅黑" panose="020B0503020204020204" pitchFamily="34" charset="-122"/>
              </a:rPr>
              <a:t>比如，通过</a:t>
            </a:r>
            <a:r>
              <a:rPr lang="en-US" altLang="zh-CN" sz="2000" dirty="0">
                <a:latin typeface="微软雅黑" panose="020B0503020204020204" pitchFamily="34" charset="-122"/>
                <a:ea typeface="微软雅黑" panose="020B0503020204020204" pitchFamily="34" charset="-122"/>
              </a:rPr>
              <a:t>MVCC</a:t>
            </a:r>
            <a:r>
              <a:rPr lang="zh-CN" altLang="en-US" sz="2000" dirty="0">
                <a:latin typeface="微软雅黑" panose="020B0503020204020204" pitchFamily="34" charset="-122"/>
                <a:ea typeface="微软雅黑" panose="020B0503020204020204" pitchFamily="34" charset="-122"/>
              </a:rPr>
              <a:t>来保证读到的数据为已经提交的版本。</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读已提交允许不可重复读和幻读</a:t>
            </a:r>
            <a:endParaRPr lang="en-US" altLang="zh-CN" sz="2000" dirty="0">
              <a:latin typeface="微软雅黑" panose="020B0503020204020204" pitchFamily="34" charset="-122"/>
              <a:ea typeface="微软雅黑" panose="020B0503020204020204" pitchFamily="34" charset="-122"/>
            </a:endParaRPr>
          </a:p>
          <a:p>
            <a:r>
              <a:rPr kumimoji="1" lang="zh-CN" altLang="en-US" sz="2400" b="1" dirty="0">
                <a:solidFill>
                  <a:srgbClr val="6F1787"/>
                </a:solidFill>
                <a:latin typeface="微软雅黑" panose="020B0503020204020204" pitchFamily="34" charset="-122"/>
                <a:ea typeface="微软雅黑" panose="020B0503020204020204" pitchFamily="34" charset="-122"/>
              </a:rPr>
              <a:t>以不可重复读为例：</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指同一事务先后两次读到的同一条记录不一致，分别读到被其他并发事务修改前后的数据。</a:t>
            </a:r>
            <a:endParaRPr kumimoji="1" lang="zh-CN" altLang="en-US"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A10EFD03-3C05-7244-B6BD-BC1D1FC94F04}"/>
              </a:ext>
            </a:extLst>
          </p:cNvPr>
          <p:cNvPicPr/>
          <p:nvPr/>
        </p:nvPicPr>
        <p:blipFill>
          <a:blip r:embed="rId2"/>
          <a:stretch>
            <a:fillRect/>
          </a:stretch>
        </p:blipFill>
        <p:spPr>
          <a:xfrm>
            <a:off x="2981739" y="4103908"/>
            <a:ext cx="5784574" cy="2537484"/>
          </a:xfrm>
          <a:prstGeom prst="rect">
            <a:avLst/>
          </a:prstGeom>
        </p:spPr>
      </p:pic>
    </p:spTree>
    <p:extLst>
      <p:ext uri="{BB962C8B-B14F-4D97-AF65-F5344CB8AC3E}">
        <p14:creationId xmlns:p14="http://schemas.microsoft.com/office/powerpoint/2010/main" val="3945795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82E3B9D1-84A0-4AD1-B1CE-EAFAB351B43C}"/>
              </a:ext>
            </a:extLst>
          </p:cNvPr>
          <p:cNvSpPr/>
          <p:nvPr/>
        </p:nvSpPr>
        <p:spPr bwMode="auto">
          <a:xfrm>
            <a:off x="165217" y="1345464"/>
            <a:ext cx="11890948" cy="5005387"/>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62</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zh-CN" sz="3600" kern="1200" dirty="0">
                <a:latin typeface="微软雅黑" panose="020B0503020204020204" pitchFamily="82" charset="2"/>
                <a:ea typeface="微软雅黑" panose="020B0503020204020204" pitchFamily="82" charset="2"/>
              </a:rPr>
              <a:t>可重复读</a:t>
            </a:r>
            <a:endParaRPr lang="zh-CN" altLang="en-US" sz="3600" kern="1200" dirty="0">
              <a:latin typeface="微软雅黑" panose="020B0503020204020204" pitchFamily="82" charset="2"/>
              <a:ea typeface="微软雅黑" panose="020B0503020204020204" pitchFamily="82" charset="2"/>
            </a:endParaRP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310768" y="1345464"/>
            <a:ext cx="7093884" cy="5005387"/>
          </a:xfrm>
        </p:spPr>
        <p:txBody>
          <a:bodyPr/>
          <a:lstStyle/>
          <a:p>
            <a:pPr>
              <a:lnSpc>
                <a:spcPct val="150000"/>
              </a:lnSpc>
            </a:pPr>
            <a:r>
              <a:rPr lang="zh-CN" altLang="zh-CN" sz="2400" b="1" dirty="0">
                <a:solidFill>
                  <a:srgbClr val="6F1787"/>
                </a:solidFill>
                <a:latin typeface="微软雅黑" panose="020B0503020204020204" pitchFamily="34" charset="-122"/>
                <a:ea typeface="微软雅黑" panose="020B0503020204020204" pitchFamily="34" charset="-122"/>
              </a:rPr>
              <a:t>数据库中为了防止</a:t>
            </a:r>
            <a:r>
              <a:rPr lang="zh-CN" altLang="en-US" sz="2400" b="1" dirty="0">
                <a:solidFill>
                  <a:srgbClr val="6F1787"/>
                </a:solidFill>
                <a:latin typeface="微软雅黑" panose="020B0503020204020204" pitchFamily="34" charset="-122"/>
                <a:ea typeface="微软雅黑" panose="020B0503020204020204" pitchFamily="34" charset="-122"/>
              </a:rPr>
              <a:t>不可重复读</a:t>
            </a:r>
            <a:r>
              <a:rPr lang="zh-CN" altLang="zh-CN" sz="2400" b="1" dirty="0">
                <a:solidFill>
                  <a:srgbClr val="6F1787"/>
                </a:solidFill>
                <a:latin typeface="微软雅黑" panose="020B0503020204020204" pitchFamily="34" charset="-122"/>
                <a:ea typeface="微软雅黑" panose="020B0503020204020204" pitchFamily="34" charset="-122"/>
              </a:rPr>
              <a:t>，提出了</a:t>
            </a:r>
            <a:r>
              <a:rPr lang="zh-CN" altLang="en-US" sz="2400" b="1" dirty="0">
                <a:solidFill>
                  <a:srgbClr val="6F1787"/>
                </a:solidFill>
                <a:latin typeface="微软雅黑" panose="020B0503020204020204" pitchFamily="34" charset="-122"/>
                <a:ea typeface="微软雅黑" panose="020B0503020204020204" pitchFamily="34" charset="-122"/>
              </a:rPr>
              <a:t>可重复读</a:t>
            </a:r>
            <a:r>
              <a:rPr lang="zh-CN" altLang="zh-CN" sz="2400" b="1" dirty="0">
                <a:solidFill>
                  <a:srgbClr val="6F1787"/>
                </a:solidFill>
                <a:latin typeface="微软雅黑" panose="020B0503020204020204" pitchFamily="34" charset="-122"/>
                <a:ea typeface="微软雅黑" panose="020B0503020204020204" pitchFamily="34" charset="-122"/>
              </a:rPr>
              <a:t>这一隔离级别</a:t>
            </a:r>
            <a:r>
              <a:rPr lang="zh-CN" altLang="en-US" sz="2400" b="1" dirty="0">
                <a:solidFill>
                  <a:srgbClr val="6F1787"/>
                </a:solidFill>
                <a:latin typeface="微软雅黑" panose="020B0503020204020204" pitchFamily="34" charset="-122"/>
                <a:ea typeface="微软雅黑" panose="020B0503020204020204" pitchFamily="34" charset="-122"/>
              </a:rPr>
              <a:t>：</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可重复读这一隔离级别要求能够读取已经提交的数据，且在同一个事务内，先后两次读到的同一条记录的内容不变。</a:t>
            </a:r>
            <a:endParaRPr lang="en-US" altLang="zh-CN" sz="2400" dirty="0">
              <a:latin typeface="微软雅黑" panose="020B0503020204020204" pitchFamily="34" charset="-122"/>
              <a:ea typeface="微软雅黑" panose="020B0503020204020204" pitchFamily="34" charset="-122"/>
            </a:endParaRPr>
          </a:p>
          <a:p>
            <a:pPr lvl="1">
              <a:lnSpc>
                <a:spcPct val="150000"/>
              </a:lnSpc>
            </a:pPr>
            <a:r>
              <a:rPr lang="zh-CN" altLang="en-US" sz="2400" dirty="0">
                <a:latin typeface="微软雅黑" panose="020B0503020204020204" pitchFamily="34" charset="-122"/>
                <a:ea typeface="微软雅黑" panose="020B0503020204020204" pitchFamily="34" charset="-122"/>
              </a:rPr>
              <a:t>实现方法：通过</a:t>
            </a:r>
            <a:r>
              <a:rPr lang="en-US" altLang="zh-CN" sz="2400" dirty="0">
                <a:latin typeface="微软雅黑" panose="020B0503020204020204" pitchFamily="34" charset="-122"/>
                <a:ea typeface="微软雅黑" panose="020B0503020204020204" pitchFamily="34" charset="-122"/>
              </a:rPr>
              <a:t>MVCC</a:t>
            </a:r>
            <a:r>
              <a:rPr lang="zh-CN" altLang="en-US" sz="2400" dirty="0">
                <a:latin typeface="微软雅黑" panose="020B0503020204020204" pitchFamily="34" charset="-122"/>
                <a:ea typeface="微软雅黑" panose="020B0503020204020204" pitchFamily="34" charset="-122"/>
              </a:rPr>
              <a:t>，锁和时间戳等技术</a:t>
            </a:r>
            <a:endParaRPr lang="en-US" altLang="zh-CN" sz="2400" dirty="0">
              <a:latin typeface="微软雅黑" panose="020B0503020204020204" pitchFamily="34" charset="-122"/>
              <a:ea typeface="微软雅黑" panose="020B0503020204020204" pitchFamily="34" charset="-122"/>
            </a:endParaRPr>
          </a:p>
          <a:p>
            <a:pPr lvl="2">
              <a:lnSpc>
                <a:spcPct val="150000"/>
              </a:lnSpc>
            </a:pPr>
            <a:r>
              <a:rPr lang="zh-CN" altLang="en-US" dirty="0">
                <a:latin typeface="微软雅黑" panose="020B0503020204020204" pitchFamily="34" charset="-122"/>
                <a:ea typeface="微软雅黑" panose="020B0503020204020204" pitchFamily="34" charset="-122"/>
              </a:rPr>
              <a:t>比如，通过锁，锁住读取的数据，禁止修改</a:t>
            </a:r>
            <a:endParaRPr lang="en-US" altLang="zh-CN" dirty="0">
              <a:latin typeface="微软雅黑" panose="020B0503020204020204" pitchFamily="34" charset="-122"/>
              <a:ea typeface="微软雅黑" panose="020B0503020204020204" pitchFamily="34" charset="-122"/>
            </a:endParaRPr>
          </a:p>
          <a:p>
            <a:pPr lvl="1">
              <a:lnSpc>
                <a:spcPct val="150000"/>
              </a:lnSpc>
            </a:pPr>
            <a:r>
              <a:rPr kumimoji="1" lang="zh-CN" altLang="en-US" sz="2400" dirty="0">
                <a:latin typeface="微软雅黑" panose="020B0503020204020204" pitchFamily="34" charset="-122"/>
                <a:ea typeface="微软雅黑" panose="020B0503020204020204" pitchFamily="34" charset="-122"/>
              </a:rPr>
              <a:t>可重复读允许幻读</a:t>
            </a:r>
            <a:endParaRPr kumimoji="1"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76B0EDB4-B708-5E4F-833D-1C278B2C6F83}"/>
              </a:ext>
            </a:extLst>
          </p:cNvPr>
          <p:cNvPicPr/>
          <p:nvPr/>
        </p:nvPicPr>
        <p:blipFill>
          <a:blip r:embed="rId2"/>
          <a:stretch>
            <a:fillRect/>
          </a:stretch>
        </p:blipFill>
        <p:spPr>
          <a:xfrm>
            <a:off x="7583557" y="2304892"/>
            <a:ext cx="4370333" cy="2634856"/>
          </a:xfrm>
          <a:prstGeom prst="rect">
            <a:avLst/>
          </a:prstGeom>
        </p:spPr>
      </p:pic>
    </p:spTree>
    <p:extLst>
      <p:ext uri="{BB962C8B-B14F-4D97-AF65-F5344CB8AC3E}">
        <p14:creationId xmlns:p14="http://schemas.microsoft.com/office/powerpoint/2010/main" val="33316466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63</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幻读</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79904" y="783403"/>
            <a:ext cx="10874188" cy="5005387"/>
          </a:xfrm>
        </p:spPr>
        <p:txBody>
          <a:bodyPr/>
          <a:lstStyle/>
          <a:p>
            <a:pPr marL="0" indent="0">
              <a:buNone/>
            </a:pPr>
            <a:endParaRPr lang="en-US" altLang="zh-CN" sz="2800" b="1" dirty="0">
              <a:solidFill>
                <a:srgbClr val="6F1787"/>
              </a:solidFill>
              <a:latin typeface="微软雅黑" panose="020B0503020204020204" pitchFamily="34" charset="-122"/>
              <a:ea typeface="微软雅黑" panose="020B0503020204020204" pitchFamily="34" charset="-122"/>
            </a:endParaRPr>
          </a:p>
          <a:p>
            <a:r>
              <a:rPr lang="zh-CN" altLang="en-US" sz="2800" b="1" dirty="0">
                <a:solidFill>
                  <a:srgbClr val="6F1787"/>
                </a:solidFill>
                <a:latin typeface="微软雅黑" panose="020B0503020204020204" pitchFamily="34" charset="-122"/>
                <a:ea typeface="微软雅黑" panose="020B0503020204020204" pitchFamily="34" charset="-122"/>
              </a:rPr>
              <a:t>幻读</a:t>
            </a:r>
            <a:r>
              <a:rPr lang="en-US" altLang="zh-CN" sz="2800" b="1" dirty="0">
                <a:solidFill>
                  <a:srgbClr val="6F1787"/>
                </a:solidFill>
                <a:latin typeface="微软雅黑" panose="020B0503020204020204" pitchFamily="34" charset="-122"/>
                <a:ea typeface="微软雅黑" panose="020B0503020204020204" pitchFamily="34" charset="-122"/>
              </a:rPr>
              <a:t>:</a:t>
            </a:r>
          </a:p>
          <a:p>
            <a:pPr lvl="1"/>
            <a:r>
              <a:rPr lang="zh-CN" altLang="en-US" sz="2400" dirty="0">
                <a:latin typeface="微软雅黑" panose="020B0503020204020204" pitchFamily="34" charset="-122"/>
                <a:ea typeface="微软雅黑" panose="020B0503020204020204" pitchFamily="34" charset="-122"/>
              </a:rPr>
              <a:t>指同一个事务内先后两次读到的数据不同，即两次分别读到其他并发写事务插入或者删除前后的数据。</a:t>
            </a:r>
            <a:endParaRPr lang="zh-CN" altLang="zh-CN" sz="24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F2BCA593-2D2D-1303-6A58-4DED70BEABC8}"/>
              </a:ext>
            </a:extLst>
          </p:cNvPr>
          <p:cNvPicPr/>
          <p:nvPr/>
        </p:nvPicPr>
        <p:blipFill>
          <a:blip r:embed="rId2"/>
          <a:stretch>
            <a:fillRect/>
          </a:stretch>
        </p:blipFill>
        <p:spPr>
          <a:xfrm>
            <a:off x="1895808" y="3003745"/>
            <a:ext cx="8049286" cy="2785045"/>
          </a:xfrm>
          <a:prstGeom prst="rect">
            <a:avLst/>
          </a:prstGeom>
        </p:spPr>
      </p:pic>
    </p:spTree>
    <p:extLst>
      <p:ext uri="{BB962C8B-B14F-4D97-AF65-F5344CB8AC3E}">
        <p14:creationId xmlns:p14="http://schemas.microsoft.com/office/powerpoint/2010/main" val="2658117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A6DB5A2F-F96D-488A-B19D-11A8C64E9658}"/>
              </a:ext>
            </a:extLst>
          </p:cNvPr>
          <p:cNvSpPr/>
          <p:nvPr/>
        </p:nvSpPr>
        <p:spPr bwMode="auto">
          <a:xfrm>
            <a:off x="569185" y="1043462"/>
            <a:ext cx="11308075" cy="5304462"/>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64</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可串行化</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654666" y="1093363"/>
            <a:ext cx="10724663" cy="5005387"/>
          </a:xfrm>
        </p:spPr>
        <p:txBody>
          <a:bodyPr/>
          <a:lstStyle/>
          <a:p>
            <a:r>
              <a:rPr lang="zh-CN" altLang="zh-CN" sz="2400" b="1" dirty="0">
                <a:solidFill>
                  <a:srgbClr val="6F1787"/>
                </a:solidFill>
                <a:latin typeface="微软雅黑" panose="020B0503020204020204" pitchFamily="34" charset="-122"/>
                <a:ea typeface="微软雅黑" panose="020B0503020204020204" pitchFamily="34" charset="-122"/>
              </a:rPr>
              <a:t>数据库中为了防止</a:t>
            </a:r>
            <a:r>
              <a:rPr lang="zh-CN" altLang="en-US" sz="2400" b="1" dirty="0">
                <a:solidFill>
                  <a:srgbClr val="6F1787"/>
                </a:solidFill>
                <a:latin typeface="微软雅黑" panose="020B0503020204020204" pitchFamily="34" charset="-122"/>
                <a:ea typeface="微软雅黑" panose="020B0503020204020204" pitchFamily="34" charset="-122"/>
              </a:rPr>
              <a:t>幻读</a:t>
            </a:r>
            <a:r>
              <a:rPr lang="zh-CN" altLang="zh-CN" sz="2400" b="1" dirty="0">
                <a:solidFill>
                  <a:srgbClr val="6F1787"/>
                </a:solidFill>
                <a:latin typeface="微软雅黑" panose="020B0503020204020204" pitchFamily="34" charset="-122"/>
                <a:ea typeface="微软雅黑" panose="020B0503020204020204" pitchFamily="34" charset="-122"/>
              </a:rPr>
              <a:t>，提出了</a:t>
            </a:r>
            <a:r>
              <a:rPr lang="zh-CN" altLang="en-US" sz="2400" b="1" dirty="0">
                <a:solidFill>
                  <a:srgbClr val="6F1787"/>
                </a:solidFill>
                <a:latin typeface="微软雅黑" panose="020B0503020204020204" pitchFamily="34" charset="-122"/>
                <a:ea typeface="微软雅黑" panose="020B0503020204020204" pitchFamily="34" charset="-122"/>
              </a:rPr>
              <a:t>可串行化</a:t>
            </a:r>
            <a:r>
              <a:rPr lang="zh-CN" altLang="zh-CN" sz="2400" b="1" dirty="0">
                <a:solidFill>
                  <a:srgbClr val="6F1787"/>
                </a:solidFill>
                <a:latin typeface="微软雅黑" panose="020B0503020204020204" pitchFamily="34" charset="-122"/>
                <a:ea typeface="微软雅黑" panose="020B0503020204020204" pitchFamily="34" charset="-122"/>
              </a:rPr>
              <a:t>这一隔离级别</a:t>
            </a:r>
            <a:r>
              <a:rPr lang="zh-CN" altLang="en-US" sz="2400" b="1" dirty="0">
                <a:solidFill>
                  <a:srgbClr val="6F1787"/>
                </a:solidFill>
                <a:latin typeface="微软雅黑" panose="020B0503020204020204" pitchFamily="34" charset="-122"/>
                <a:ea typeface="微软雅黑" panose="020B0503020204020204" pitchFamily="34" charset="-122"/>
              </a:rPr>
              <a:t>：</a:t>
            </a:r>
            <a:endParaRPr lang="en-US" altLang="zh-CN" sz="2400" b="1" dirty="0">
              <a:solidFill>
                <a:srgbClr val="6F1787"/>
              </a:solidFill>
              <a:latin typeface="微软雅黑" panose="020B0503020204020204" pitchFamily="34" charset="-122"/>
              <a:ea typeface="微软雅黑" panose="020B0503020204020204" pitchFamily="34" charset="-122"/>
            </a:endParaRPr>
          </a:p>
          <a:p>
            <a:pPr lvl="1"/>
            <a:r>
              <a:rPr lang="zh-CN" altLang="en-US" sz="2400" dirty="0">
                <a:latin typeface="微软雅黑" panose="020B0503020204020204" pitchFamily="34" charset="-122"/>
                <a:ea typeface="微软雅黑" panose="020B0503020204020204" pitchFamily="34" charset="-122"/>
              </a:rPr>
              <a:t>可串行化提供了最为严格的隔离级别，该级别要求事务的调度是一个可串行化调度，能够取得和串行执行一样的结果。</a:t>
            </a:r>
            <a:endParaRPr lang="en-US" altLang="zh-CN" sz="2400" dirty="0">
              <a:latin typeface="微软雅黑" panose="020B0503020204020204" pitchFamily="34" charset="-122"/>
              <a:ea typeface="微软雅黑" panose="020B0503020204020204" pitchFamily="34" charset="-122"/>
            </a:endParaRPr>
          </a:p>
          <a:p>
            <a:pPr lvl="1"/>
            <a:r>
              <a:rPr kumimoji="1" lang="zh-CN" altLang="en-US" sz="2400" dirty="0">
                <a:latin typeface="微软雅黑" panose="020B0503020204020204" pitchFamily="34" charset="-122"/>
                <a:ea typeface="微软雅黑" panose="020B0503020204020204" pitchFamily="34" charset="-122"/>
              </a:rPr>
              <a:t>解决幻读：同样可以基于</a:t>
            </a:r>
            <a:r>
              <a:rPr kumimoji="1" lang="en-US" altLang="zh-CN" sz="2400" dirty="0">
                <a:latin typeface="微软雅黑" panose="020B0503020204020204" pitchFamily="34" charset="-122"/>
                <a:ea typeface="微软雅黑" panose="020B0503020204020204" pitchFamily="34" charset="-122"/>
              </a:rPr>
              <a:t>MVCC</a:t>
            </a:r>
            <a:r>
              <a:rPr lang="zh-CN" altLang="en-US" sz="2400" dirty="0">
                <a:latin typeface="微软雅黑" panose="020B0503020204020204" pitchFamily="34" charset="-122"/>
                <a:ea typeface="微软雅黑" panose="020B0503020204020204" pitchFamily="34" charset="-122"/>
              </a:rPr>
              <a:t>，</a:t>
            </a:r>
            <a:r>
              <a:rPr lang="zh-CN" altLang="en-US" sz="2400" dirty="0">
                <a:solidFill>
                  <a:srgbClr val="0432FF"/>
                </a:solidFill>
                <a:latin typeface="微软雅黑" panose="020B0503020204020204" pitchFamily="34" charset="-122"/>
                <a:ea typeface="微软雅黑" panose="020B0503020204020204" pitchFamily="34" charset="-122"/>
              </a:rPr>
              <a:t>两阶段</a:t>
            </a:r>
            <a:r>
              <a:rPr kumimoji="1" lang="zh-CN" altLang="en-US" sz="2400" dirty="0">
                <a:solidFill>
                  <a:srgbClr val="0432FF"/>
                </a:solidFill>
                <a:latin typeface="微软雅黑" panose="020B0503020204020204" pitchFamily="34" charset="-122"/>
                <a:ea typeface="微软雅黑" panose="020B0503020204020204" pitchFamily="34" charset="-122"/>
              </a:rPr>
              <a:t>锁</a:t>
            </a:r>
            <a:r>
              <a:rPr kumimoji="1" lang="zh-CN" altLang="en-US" sz="2400" dirty="0">
                <a:latin typeface="微软雅黑" panose="020B0503020204020204" pitchFamily="34" charset="-122"/>
                <a:ea typeface="微软雅黑" panose="020B0503020204020204" pitchFamily="34" charset="-122"/>
              </a:rPr>
              <a:t>和时间戳等技术。</a:t>
            </a:r>
            <a:endParaRPr kumimoji="1" lang="en-US" altLang="zh-CN" sz="2400" dirty="0">
              <a:latin typeface="微软雅黑" panose="020B0503020204020204" pitchFamily="34" charset="-122"/>
              <a:ea typeface="微软雅黑" panose="020B0503020204020204" pitchFamily="34" charset="-122"/>
            </a:endParaRPr>
          </a:p>
          <a:p>
            <a:pPr lvl="2"/>
            <a:r>
              <a:rPr lang="zh-CN" altLang="en-US" dirty="0">
                <a:latin typeface="微软雅黑" panose="020B0503020204020204" pitchFamily="34" charset="-122"/>
                <a:ea typeface="微软雅黑" panose="020B0503020204020204" pitchFamily="34" charset="-122"/>
              </a:rPr>
              <a:t>以锁为例</a:t>
            </a:r>
            <a:endParaRPr kumimoji="1" lang="en-US" altLang="zh-CN" dirty="0">
              <a:latin typeface="微软雅黑" panose="020B0503020204020204" pitchFamily="34" charset="-122"/>
              <a:ea typeface="微软雅黑" panose="020B0503020204020204" pitchFamily="34" charset="-122"/>
            </a:endParaRPr>
          </a:p>
          <a:p>
            <a:pPr lvl="2"/>
            <a:endParaRPr kumimoji="1" lang="zh-CN" altLang="en-US"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9EE84FD0-2081-8643-B8C1-97E4DA84E000}"/>
              </a:ext>
            </a:extLst>
          </p:cNvPr>
          <p:cNvPicPr/>
          <p:nvPr/>
        </p:nvPicPr>
        <p:blipFill>
          <a:blip r:embed="rId2"/>
          <a:stretch>
            <a:fillRect/>
          </a:stretch>
        </p:blipFill>
        <p:spPr>
          <a:xfrm>
            <a:off x="1222745" y="3237963"/>
            <a:ext cx="4381060" cy="2714506"/>
          </a:xfrm>
          <a:prstGeom prst="rect">
            <a:avLst/>
          </a:prstGeom>
        </p:spPr>
      </p:pic>
      <p:pic>
        <p:nvPicPr>
          <p:cNvPr id="7" name="图片 6">
            <a:extLst>
              <a:ext uri="{FF2B5EF4-FFF2-40B4-BE49-F238E27FC236}">
                <a16:creationId xmlns:a16="http://schemas.microsoft.com/office/drawing/2014/main" id="{E041C6BA-445D-0246-9209-E50E84F4B22C}"/>
              </a:ext>
            </a:extLst>
          </p:cNvPr>
          <p:cNvPicPr>
            <a:picLocks noChangeAspect="1"/>
          </p:cNvPicPr>
          <p:nvPr/>
        </p:nvPicPr>
        <p:blipFill>
          <a:blip r:embed="rId3"/>
          <a:stretch>
            <a:fillRect/>
          </a:stretch>
        </p:blipFill>
        <p:spPr>
          <a:xfrm>
            <a:off x="5927166" y="3476386"/>
            <a:ext cx="5537643" cy="2237660"/>
          </a:xfrm>
          <a:prstGeom prst="rect">
            <a:avLst/>
          </a:prstGeom>
        </p:spPr>
      </p:pic>
    </p:spTree>
    <p:extLst>
      <p:ext uri="{BB962C8B-B14F-4D97-AF65-F5344CB8AC3E}">
        <p14:creationId xmlns:p14="http://schemas.microsoft.com/office/powerpoint/2010/main" val="40632733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65</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隔离级别的选择</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p:txBody>
          <a:bodyPr/>
          <a:lstStyle/>
          <a:p>
            <a:r>
              <a:rPr kumimoji="1" lang="zh-CN" altLang="en-US" b="1" dirty="0">
                <a:solidFill>
                  <a:srgbClr val="6F1787"/>
                </a:solidFill>
                <a:latin typeface="微软雅黑" panose="020B0503020204020204" pitchFamily="34" charset="-122"/>
                <a:ea typeface="微软雅黑" panose="020B0503020204020204" pitchFamily="34" charset="-122"/>
              </a:rPr>
              <a:t>根据具体场景选择合适的隔离级别</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形 7">
            <a:extLst>
              <a:ext uri="{FF2B5EF4-FFF2-40B4-BE49-F238E27FC236}">
                <a16:creationId xmlns:a16="http://schemas.microsoft.com/office/drawing/2014/main" id="{A85A209D-307F-2345-B964-7D35288886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03226" y="1917364"/>
            <a:ext cx="5027544" cy="4213561"/>
          </a:xfrm>
          <a:prstGeom prst="rect">
            <a:avLst/>
          </a:prstGeom>
        </p:spPr>
      </p:pic>
    </p:spTree>
    <p:extLst>
      <p:ext uri="{BB962C8B-B14F-4D97-AF65-F5344CB8AC3E}">
        <p14:creationId xmlns:p14="http://schemas.microsoft.com/office/powerpoint/2010/main" val="3533886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66</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保证事务</a:t>
            </a:r>
            <a:r>
              <a:rPr lang="en-US" altLang="zh-CN" sz="3600" kern="1200" dirty="0">
                <a:latin typeface="微软雅黑" panose="020B0503020204020204" pitchFamily="82" charset="2"/>
                <a:ea typeface="微软雅黑" panose="020B0503020204020204" pitchFamily="82" charset="2"/>
              </a:rPr>
              <a:t>ACID</a:t>
            </a:r>
            <a:r>
              <a:rPr lang="zh-CN" altLang="en-US" sz="3600" kern="1200" dirty="0">
                <a:latin typeface="微软雅黑" panose="020B0503020204020204" pitchFamily="82" charset="2"/>
                <a:ea typeface="微软雅黑" panose="020B0503020204020204" pitchFamily="82" charset="2"/>
              </a:rPr>
              <a:t>的技术</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79904" y="1074839"/>
            <a:ext cx="10874188" cy="5005387"/>
          </a:xfrm>
        </p:spPr>
        <p:txBody>
          <a:bodyPr/>
          <a:lstStyle/>
          <a:p>
            <a:r>
              <a:rPr kumimoji="1" lang="zh-CN" altLang="en-US" sz="2400" b="1" dirty="0">
                <a:solidFill>
                  <a:srgbClr val="6F1787"/>
                </a:solidFill>
                <a:latin typeface="微软雅黑" panose="020B0503020204020204" pitchFamily="34" charset="-122"/>
                <a:ea typeface="微软雅黑" panose="020B0503020204020204" pitchFamily="34" charset="-122"/>
              </a:rPr>
              <a:t>原子性：数据库一般通过回滚日志（</a:t>
            </a:r>
            <a:r>
              <a:rPr kumimoji="1" lang="en-US" altLang="zh-CN" sz="2400" b="1" dirty="0">
                <a:solidFill>
                  <a:srgbClr val="6F1787"/>
                </a:solidFill>
                <a:latin typeface="微软雅黑" panose="020B0503020204020204" pitchFamily="34" charset="-122"/>
                <a:ea typeface="微软雅黑" panose="020B0503020204020204" pitchFamily="34" charset="-122"/>
              </a:rPr>
              <a:t>undo log</a:t>
            </a:r>
            <a:r>
              <a:rPr kumimoji="1" lang="zh-CN" altLang="en-US" sz="2400" b="1" dirty="0">
                <a:solidFill>
                  <a:srgbClr val="6F1787"/>
                </a:solidFill>
                <a:latin typeface="微软雅黑" panose="020B0503020204020204" pitchFamily="34" charset="-122"/>
                <a:ea typeface="微软雅黑" panose="020B0503020204020204" pitchFamily="34" charset="-122"/>
              </a:rPr>
              <a:t>）来保证原子性。即当事务回滚时，通过回滚日志恢复事务执行前的结果。</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10" name="图形 9">
            <a:extLst>
              <a:ext uri="{FF2B5EF4-FFF2-40B4-BE49-F238E27FC236}">
                <a16:creationId xmlns:a16="http://schemas.microsoft.com/office/drawing/2014/main" id="{236BD7F0-28CC-97A3-E6A5-DD995AF73D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84259" y="2377938"/>
            <a:ext cx="7104731" cy="3883714"/>
          </a:xfrm>
          <a:prstGeom prst="rect">
            <a:avLst/>
          </a:prstGeom>
        </p:spPr>
      </p:pic>
    </p:spTree>
    <p:extLst>
      <p:ext uri="{BB962C8B-B14F-4D97-AF65-F5344CB8AC3E}">
        <p14:creationId xmlns:p14="http://schemas.microsoft.com/office/powerpoint/2010/main" val="51462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67</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保证事务</a:t>
            </a:r>
            <a:r>
              <a:rPr lang="en-US" altLang="zh-CN" sz="3600" kern="1200" dirty="0">
                <a:latin typeface="微软雅黑" panose="020B0503020204020204" pitchFamily="82" charset="2"/>
                <a:ea typeface="微软雅黑" panose="020B0503020204020204" pitchFamily="82" charset="2"/>
              </a:rPr>
              <a:t>ACID</a:t>
            </a:r>
            <a:r>
              <a:rPr lang="zh-CN" altLang="en-US" sz="3600" kern="1200" dirty="0">
                <a:latin typeface="微软雅黑" panose="020B0503020204020204" pitchFamily="82" charset="2"/>
                <a:ea typeface="微软雅黑" panose="020B0503020204020204" pitchFamily="82" charset="2"/>
              </a:rPr>
              <a:t>的技术</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04526" y="1830150"/>
            <a:ext cx="5292178" cy="1432514"/>
          </a:xfrm>
        </p:spPr>
        <p:txBody>
          <a:bodyPr/>
          <a:lstStyle/>
          <a:p>
            <a:pPr>
              <a:lnSpc>
                <a:spcPct val="150000"/>
              </a:lnSpc>
            </a:pPr>
            <a:r>
              <a:rPr kumimoji="1" lang="zh-CN" altLang="en-US" sz="2400" b="1" dirty="0">
                <a:solidFill>
                  <a:srgbClr val="6F1787"/>
                </a:solidFill>
                <a:latin typeface="微软雅黑" panose="020B0503020204020204" pitchFamily="34" charset="-122"/>
                <a:ea typeface="微软雅黑" panose="020B0503020204020204" pitchFamily="34" charset="-122"/>
              </a:rPr>
              <a:t>持久性：数据库一般通过</a:t>
            </a:r>
            <a:r>
              <a:rPr kumimoji="1" lang="zh-CN" altLang="en-US" sz="2400" b="1" dirty="0">
                <a:solidFill>
                  <a:srgbClr val="3B20FF"/>
                </a:solidFill>
                <a:latin typeface="微软雅黑" panose="020B0503020204020204" pitchFamily="34" charset="-122"/>
                <a:ea typeface="微软雅黑" panose="020B0503020204020204" pitchFamily="34" charset="-122"/>
              </a:rPr>
              <a:t>重做日志（</a:t>
            </a:r>
            <a:r>
              <a:rPr kumimoji="1" lang="en-US" altLang="zh-CN" sz="2400" b="1" dirty="0">
                <a:solidFill>
                  <a:srgbClr val="3B20FF"/>
                </a:solidFill>
                <a:latin typeface="微软雅黑" panose="020B0503020204020204" pitchFamily="34" charset="-122"/>
                <a:ea typeface="微软雅黑" panose="020B0503020204020204" pitchFamily="34" charset="-122"/>
              </a:rPr>
              <a:t>redo log</a:t>
            </a:r>
            <a:r>
              <a:rPr kumimoji="1" lang="zh-CN" altLang="en-US" sz="2400" b="1" dirty="0">
                <a:solidFill>
                  <a:srgbClr val="3B20FF"/>
                </a:solidFill>
                <a:latin typeface="微软雅黑" panose="020B0503020204020204" pitchFamily="34" charset="-122"/>
                <a:ea typeface="微软雅黑" panose="020B0503020204020204" pitchFamily="34" charset="-122"/>
              </a:rPr>
              <a:t>）</a:t>
            </a:r>
            <a:r>
              <a:rPr kumimoji="1" lang="zh-CN" altLang="en-US" sz="2400" b="1" dirty="0">
                <a:solidFill>
                  <a:srgbClr val="6F1787"/>
                </a:solidFill>
                <a:latin typeface="微软雅黑" panose="020B0503020204020204" pitchFamily="34" charset="-122"/>
                <a:ea typeface="微软雅黑" panose="020B0503020204020204" pitchFamily="34" charset="-122"/>
              </a:rPr>
              <a:t>来保证持久性。即当事务成功提交后发生故障时，通过重做日志恢复事务执行后的结果。</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8" name="图形 7">
            <a:extLst>
              <a:ext uri="{FF2B5EF4-FFF2-40B4-BE49-F238E27FC236}">
                <a16:creationId xmlns:a16="http://schemas.microsoft.com/office/drawing/2014/main" id="{8CADE0A6-7BF4-4647-6AED-CEA4F3B745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4778" y="1269077"/>
            <a:ext cx="4865621" cy="4972056"/>
          </a:xfrm>
          <a:prstGeom prst="rect">
            <a:avLst/>
          </a:prstGeom>
        </p:spPr>
      </p:pic>
    </p:spTree>
    <p:extLst>
      <p:ext uri="{BB962C8B-B14F-4D97-AF65-F5344CB8AC3E}">
        <p14:creationId xmlns:p14="http://schemas.microsoft.com/office/powerpoint/2010/main" val="2988234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保证事务</a:t>
            </a:r>
            <a:r>
              <a:rPr lang="en-US" altLang="zh-CN" sz="3600" kern="1200" dirty="0">
                <a:latin typeface="微软雅黑" panose="020B0503020204020204" pitchFamily="82" charset="2"/>
                <a:ea typeface="微软雅黑" panose="020B0503020204020204" pitchFamily="82" charset="2"/>
              </a:rPr>
              <a:t>ACID</a:t>
            </a:r>
            <a:r>
              <a:rPr lang="zh-CN" altLang="en-US" sz="3600" kern="1200" dirty="0">
                <a:latin typeface="微软雅黑" panose="020B0503020204020204" pitchFamily="82" charset="2"/>
                <a:ea typeface="微软雅黑" panose="020B0503020204020204" pitchFamily="82" charset="2"/>
              </a:rPr>
              <a:t>的技术</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429075" y="1264686"/>
            <a:ext cx="10874188" cy="5005387"/>
          </a:xfrm>
        </p:spPr>
        <p:txBody>
          <a:bodyPr/>
          <a:lstStyle/>
          <a:p>
            <a:r>
              <a:rPr kumimoji="1" lang="zh-CN" altLang="en-US" sz="2400" b="1" dirty="0">
                <a:solidFill>
                  <a:srgbClr val="6F1787"/>
                </a:solidFill>
                <a:latin typeface="微软雅黑" panose="020B0503020204020204" pitchFamily="34" charset="-122"/>
                <a:ea typeface="微软雅黑" panose="020B0503020204020204" pitchFamily="34" charset="-122"/>
              </a:rPr>
              <a:t>隔离性：多个事务并发执行时，数据库通过并发控制协议来保证隔离性。</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endParaRPr kumimoji="1" lang="zh-CN" altLang="en-US" sz="24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graphicFrame>
        <p:nvGraphicFramePr>
          <p:cNvPr id="7" name="表格 6">
            <a:extLst>
              <a:ext uri="{FF2B5EF4-FFF2-40B4-BE49-F238E27FC236}">
                <a16:creationId xmlns:a16="http://schemas.microsoft.com/office/drawing/2014/main" id="{460DB148-DD4A-4E38-D020-F168093BC6E7}"/>
              </a:ext>
            </a:extLst>
          </p:cNvPr>
          <p:cNvGraphicFramePr>
            <a:graphicFrameLocks noGrp="1"/>
          </p:cNvGraphicFramePr>
          <p:nvPr>
            <p:extLst>
              <p:ext uri="{D42A27DB-BD31-4B8C-83A1-F6EECF244321}">
                <p14:modId xmlns:p14="http://schemas.microsoft.com/office/powerpoint/2010/main" val="996731823"/>
              </p:ext>
            </p:extLst>
          </p:nvPr>
        </p:nvGraphicFramePr>
        <p:xfrm>
          <a:off x="217245" y="2275564"/>
          <a:ext cx="11545680" cy="2112650"/>
        </p:xfrm>
        <a:graphic>
          <a:graphicData uri="http://schemas.openxmlformats.org/drawingml/2006/table">
            <a:tbl>
              <a:tblPr firstRow="1" firstCol="1" bandRow="1">
                <a:tableStyleId>{93296810-A885-4BE3-A3E7-6D5BEEA58F35}</a:tableStyleId>
              </a:tblPr>
              <a:tblGrid>
                <a:gridCol w="1850455">
                  <a:extLst>
                    <a:ext uri="{9D8B030D-6E8A-4147-A177-3AD203B41FA5}">
                      <a16:colId xmlns:a16="http://schemas.microsoft.com/office/drawing/2014/main" val="2564442702"/>
                    </a:ext>
                  </a:extLst>
                </a:gridCol>
                <a:gridCol w="3304364">
                  <a:extLst>
                    <a:ext uri="{9D8B030D-6E8A-4147-A177-3AD203B41FA5}">
                      <a16:colId xmlns:a16="http://schemas.microsoft.com/office/drawing/2014/main" val="4266429357"/>
                    </a:ext>
                  </a:extLst>
                </a:gridCol>
                <a:gridCol w="6390861">
                  <a:extLst>
                    <a:ext uri="{9D8B030D-6E8A-4147-A177-3AD203B41FA5}">
                      <a16:colId xmlns:a16="http://schemas.microsoft.com/office/drawing/2014/main" val="2492351176"/>
                    </a:ext>
                  </a:extLst>
                </a:gridCol>
              </a:tblGrid>
              <a:tr h="422530">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隔离级别</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kern="100" dirty="0">
                          <a:effectLst/>
                          <a:latin typeface="微软雅黑" panose="020B0503020204020204" pitchFamily="34" charset="-122"/>
                          <a:ea typeface="微软雅黑" panose="020B0503020204020204" pitchFamily="34" charset="-122"/>
                        </a:rPr>
                        <a:t>允许的异常现象</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kern="100" dirty="0">
                          <a:effectLst/>
                          <a:latin typeface="微软雅黑" panose="020B0503020204020204" pitchFamily="34" charset="-122"/>
                          <a:ea typeface="微软雅黑" panose="020B0503020204020204" pitchFamily="34" charset="-122"/>
                        </a:rPr>
                        <a:t>实现方式举例</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93328906"/>
                  </a:ext>
                </a:extLst>
              </a:tr>
              <a:tr h="422530">
                <a:tc>
                  <a:txBody>
                    <a:bodyPr/>
                    <a:lstStyle/>
                    <a:p>
                      <a:pPr indent="127000" algn="ctr">
                        <a:lnSpc>
                          <a:spcPct val="150000"/>
                        </a:lnSpc>
                      </a:pPr>
                      <a:r>
                        <a:rPr lang="zh-CN" sz="2000" kern="100">
                          <a:effectLst/>
                          <a:latin typeface="微软雅黑" panose="020B0503020204020204" pitchFamily="34" charset="-122"/>
                          <a:ea typeface="微软雅黑" panose="020B0503020204020204" pitchFamily="34" charset="-122"/>
                        </a:rPr>
                        <a:t>读未提交</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127000" algn="ctr" defTabSz="844083" rtl="0" eaLnBrk="1" fontAlgn="auto" latinLnBrk="0" hangingPunct="1">
                        <a:lnSpc>
                          <a:spcPct val="15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脏读、可重复读、幻读</a:t>
                      </a:r>
                    </a:p>
                  </a:txBody>
                  <a:tcPr marL="68580" marR="68580" marT="0" marB="0" anchor="ctr"/>
                </a:tc>
                <a:tc>
                  <a:txBody>
                    <a:bodyPr/>
                    <a:lstStyle/>
                    <a:p>
                      <a:pPr algn="ctr"/>
                      <a:r>
                        <a:rPr lang="zh-CN" altLang="en-US" sz="2000" dirty="0">
                          <a:latin typeface="微软雅黑" panose="020B0503020204020204" pitchFamily="34" charset="-122"/>
                          <a:ea typeface="微软雅黑" panose="020B0503020204020204" pitchFamily="34" charset="-122"/>
                        </a:rPr>
                        <a:t>一般不允许该级别</a:t>
                      </a:r>
                    </a:p>
                  </a:txBody>
                  <a:tcPr marL="68580" marR="68580" marT="0" marB="0" anchor="ctr"/>
                </a:tc>
                <a:extLst>
                  <a:ext uri="{0D108BD9-81ED-4DB2-BD59-A6C34878D82A}">
                    <a16:rowId xmlns:a16="http://schemas.microsoft.com/office/drawing/2014/main" val="1044240602"/>
                  </a:ext>
                </a:extLst>
              </a:tr>
              <a:tr h="422530">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读已提交</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dirty="0">
                          <a:latin typeface="微软雅黑" panose="020B0503020204020204" pitchFamily="34" charset="-122"/>
                          <a:ea typeface="微软雅黑" panose="020B0503020204020204" pitchFamily="34" charset="-122"/>
                        </a:rPr>
                        <a:t>可重复读、幻读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127000" algn="ctr" defTabSz="844083" rtl="0" eaLnBrk="1" fontAlgn="auto" latinLnBrk="0" hangingPunct="1">
                        <a:lnSpc>
                          <a:spcPct val="15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对数据项加锁，可以立刻释放读锁</a:t>
                      </a:r>
                    </a:p>
                  </a:txBody>
                  <a:tcPr marL="68580" marR="68580" marT="0" marB="0" anchor="ctr"/>
                </a:tc>
                <a:extLst>
                  <a:ext uri="{0D108BD9-81ED-4DB2-BD59-A6C34878D82A}">
                    <a16:rowId xmlns:a16="http://schemas.microsoft.com/office/drawing/2014/main" val="2179979651"/>
                  </a:ext>
                </a:extLst>
              </a:tr>
              <a:tr h="422530">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可重复读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dirty="0">
                          <a:latin typeface="微软雅黑" panose="020B0503020204020204" pitchFamily="34" charset="-122"/>
                          <a:ea typeface="微软雅黑" panose="020B0503020204020204" pitchFamily="34" charset="-122"/>
                        </a:rPr>
                        <a:t>幻读</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marL="0" marR="0" lvl="0" indent="127000" algn="ctr" defTabSz="844083" rtl="0" eaLnBrk="1" fontAlgn="auto" latinLnBrk="0" hangingPunct="1">
                        <a:lnSpc>
                          <a:spcPct val="150000"/>
                        </a:lnSpc>
                        <a:spcBef>
                          <a:spcPts val="0"/>
                        </a:spcBef>
                        <a:spcAft>
                          <a:spcPts val="0"/>
                        </a:spcAft>
                        <a:buClrTx/>
                        <a:buSzTx/>
                        <a:buFontTx/>
                        <a:buNone/>
                        <a:tabLst/>
                        <a:defRPr/>
                      </a:pPr>
                      <a:r>
                        <a:rPr lang="zh-CN" altLang="en-US" sz="2000" dirty="0">
                          <a:latin typeface="微软雅黑" panose="020B0503020204020204" pitchFamily="34" charset="-122"/>
                          <a:ea typeface="微软雅黑" panose="020B0503020204020204" pitchFamily="34" charset="-122"/>
                        </a:rPr>
                        <a:t>对数据项加锁，获取同一个时间戳或者缓存读取的数据</a:t>
                      </a:r>
                    </a:p>
                  </a:txBody>
                  <a:tcPr marL="68580" marR="68580" marT="0" marB="0" anchor="ctr"/>
                </a:tc>
                <a:extLst>
                  <a:ext uri="{0D108BD9-81ED-4DB2-BD59-A6C34878D82A}">
                    <a16:rowId xmlns:a16="http://schemas.microsoft.com/office/drawing/2014/main" val="3854161335"/>
                  </a:ext>
                </a:extLst>
              </a:tr>
              <a:tr h="422530">
                <a:tc>
                  <a:txBody>
                    <a:bodyPr/>
                    <a:lstStyle/>
                    <a:p>
                      <a:pPr indent="127000" algn="ctr">
                        <a:lnSpc>
                          <a:spcPct val="150000"/>
                        </a:lnSpc>
                      </a:pPr>
                      <a:r>
                        <a:rPr lang="zh-CN" sz="2000" kern="100" dirty="0">
                          <a:effectLst/>
                          <a:latin typeface="微软雅黑" panose="020B0503020204020204" pitchFamily="34" charset="-122"/>
                          <a:ea typeface="微软雅黑" panose="020B0503020204020204" pitchFamily="34" charset="-122"/>
                        </a:rPr>
                        <a:t>可串行化</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dirty="0">
                          <a:latin typeface="微软雅黑" panose="020B0503020204020204" pitchFamily="34" charset="-122"/>
                          <a:ea typeface="微软雅黑" panose="020B0503020204020204" pitchFamily="34" charset="-122"/>
                        </a:rPr>
                        <a:t>均不允许</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indent="127000" algn="ctr">
                        <a:lnSpc>
                          <a:spcPct val="150000"/>
                        </a:lnSpc>
                      </a:pPr>
                      <a:r>
                        <a:rPr lang="zh-CN" altLang="en-US" sz="2000" dirty="0">
                          <a:latin typeface="微软雅黑" panose="020B0503020204020204" pitchFamily="34" charset="-122"/>
                          <a:ea typeface="微软雅黑" panose="020B0503020204020204" pitchFamily="34" charset="-122"/>
                        </a:rPr>
                        <a:t>两阶段锁，对整张表加锁 或者 加谓词锁</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15809061"/>
                  </a:ext>
                </a:extLst>
              </a:tr>
            </a:tbl>
          </a:graphicData>
        </a:graphic>
      </p:graphicFrame>
      <p:sp>
        <p:nvSpPr>
          <p:cNvPr id="8" name="文本框 7">
            <a:extLst>
              <a:ext uri="{FF2B5EF4-FFF2-40B4-BE49-F238E27FC236}">
                <a16:creationId xmlns:a16="http://schemas.microsoft.com/office/drawing/2014/main" id="{83FD0A91-7C07-0C7E-CF60-5CE9E08B2A0A}"/>
              </a:ext>
            </a:extLst>
          </p:cNvPr>
          <p:cNvSpPr txBox="1"/>
          <p:nvPr/>
        </p:nvSpPr>
        <p:spPr>
          <a:xfrm>
            <a:off x="429075" y="4905247"/>
            <a:ext cx="10712373" cy="400110"/>
          </a:xfrm>
          <a:prstGeom prst="rect">
            <a:avLst/>
          </a:prstGeom>
          <a:noFill/>
        </p:spPr>
        <p:txBody>
          <a:bodyPr wrap="square">
            <a:spAutoFit/>
          </a:bodyPr>
          <a:lstStyle/>
          <a:p>
            <a:r>
              <a:rPr kumimoji="1" lang="zh-CN" altLang="en-US" sz="2000" dirty="0">
                <a:latin typeface="微软雅黑" panose="020B0503020204020204" pitchFamily="34" charset="-122"/>
                <a:ea typeface="微软雅黑" panose="020B0503020204020204" pitchFamily="34" charset="-122"/>
              </a:rPr>
              <a:t>快照隔离：基于快照的多版本隔离方法（</a:t>
            </a:r>
            <a:r>
              <a:rPr kumimoji="1" lang="en-US" altLang="zh-CN" sz="2000" dirty="0">
                <a:latin typeface="微软雅黑" panose="020B0503020204020204" pitchFamily="34" charset="-122"/>
                <a:ea typeface="微软雅黑" panose="020B0503020204020204" pitchFamily="34" charset="-122"/>
              </a:rPr>
              <a:t>Multi-Version</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Concurrency</a:t>
            </a:r>
            <a:r>
              <a:rPr kumimoji="1" lang="zh-CN" altLang="en-US" sz="2000" dirty="0">
                <a:latin typeface="微软雅黑" panose="020B0503020204020204" pitchFamily="34" charset="-122"/>
                <a:ea typeface="微软雅黑" panose="020B0503020204020204" pitchFamily="34" charset="-122"/>
              </a:rPr>
              <a:t> </a:t>
            </a:r>
            <a:r>
              <a:rPr kumimoji="1" lang="en-US" altLang="zh-CN" sz="2000" dirty="0">
                <a:latin typeface="微软雅黑" panose="020B0503020204020204" pitchFamily="34" charset="-122"/>
                <a:ea typeface="微软雅黑" panose="020B0503020204020204" pitchFamily="34" charset="-122"/>
              </a:rPr>
              <a:t>Control</a:t>
            </a:r>
            <a:r>
              <a:rPr kumimoji="1" lang="zh-CN" altLang="en-US" sz="2000" dirty="0">
                <a:latin typeface="微软雅黑" panose="020B0503020204020204" pitchFamily="34" charset="-122"/>
                <a:ea typeface="微软雅黑" panose="020B0503020204020204" pitchFamily="34" charset="-122"/>
              </a:rPr>
              <a:t>，</a:t>
            </a:r>
            <a:r>
              <a:rPr kumimoji="1" lang="en-US" altLang="zh-CN" sz="2000" dirty="0">
                <a:latin typeface="微软雅黑" panose="020B0503020204020204" pitchFamily="34" charset="-122"/>
                <a:ea typeface="微软雅黑" panose="020B0503020204020204" pitchFamily="34" charset="-122"/>
              </a:rPr>
              <a:t>MVCC</a:t>
            </a:r>
            <a:r>
              <a:rPr kumimoji="1" lang="zh-CN" altLang="en-US" sz="2000" dirty="0">
                <a:latin typeface="微软雅黑" panose="020B0503020204020204" pitchFamily="34" charset="-122"/>
                <a:ea typeface="微软雅黑" panose="020B0503020204020204" pitchFamily="34" charset="-122"/>
              </a:rPr>
              <a:t>）</a:t>
            </a:r>
            <a:endParaRPr kumimoji="1"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220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69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保证事务</a:t>
            </a:r>
            <a:r>
              <a:rPr lang="en-US" altLang="zh-CN" sz="3600" kern="1200" dirty="0">
                <a:latin typeface="微软雅黑" panose="020B0503020204020204" pitchFamily="82" charset="2"/>
                <a:ea typeface="微软雅黑" panose="020B0503020204020204" pitchFamily="82" charset="2"/>
              </a:rPr>
              <a:t>ACID</a:t>
            </a:r>
            <a:r>
              <a:rPr lang="zh-CN" altLang="en-US" sz="3600" kern="1200" dirty="0">
                <a:latin typeface="微软雅黑" panose="020B0503020204020204" pitchFamily="82" charset="2"/>
                <a:ea typeface="微软雅黑" panose="020B0503020204020204" pitchFamily="82" charset="2"/>
              </a:rPr>
              <a:t>的技术</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p:txBody>
          <a:bodyPr/>
          <a:lstStyle/>
          <a:p>
            <a:r>
              <a:rPr kumimoji="1" lang="zh-CN" altLang="en-US" sz="2400" b="1" dirty="0">
                <a:solidFill>
                  <a:srgbClr val="6F1787"/>
                </a:solidFill>
                <a:latin typeface="微软雅黑" panose="020B0503020204020204" pitchFamily="34" charset="-122"/>
                <a:ea typeface="微软雅黑" panose="020B0503020204020204" pitchFamily="34" charset="-122"/>
              </a:rPr>
              <a:t>一致性：数据库通过回滚日志、重做日志、并发控制协议，以及数据库完整性约束来实现数据的一致性。</a:t>
            </a: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形 6">
            <a:extLst>
              <a:ext uri="{FF2B5EF4-FFF2-40B4-BE49-F238E27FC236}">
                <a16:creationId xmlns:a16="http://schemas.microsoft.com/office/drawing/2014/main" id="{4BAAF759-7574-D107-8030-8C70329F7E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33264" y="2073922"/>
            <a:ext cx="7522059" cy="4057003"/>
          </a:xfrm>
          <a:prstGeom prst="rect">
            <a:avLst/>
          </a:prstGeom>
        </p:spPr>
      </p:pic>
    </p:spTree>
    <p:extLst>
      <p:ext uri="{BB962C8B-B14F-4D97-AF65-F5344CB8AC3E}">
        <p14:creationId xmlns:p14="http://schemas.microsoft.com/office/powerpoint/2010/main" val="358017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0CA12D6C-7E5E-4549-9D3D-C36F7E4C7FAF}"/>
              </a:ext>
            </a:extLst>
          </p:cNvPr>
          <p:cNvSpPr/>
          <p:nvPr/>
        </p:nvSpPr>
        <p:spPr bwMode="auto">
          <a:xfrm>
            <a:off x="1045820" y="1008469"/>
            <a:ext cx="10100361" cy="3258731"/>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0" name="Shape6">
            <a:extLst>
              <a:ext uri="{FF2B5EF4-FFF2-40B4-BE49-F238E27FC236}">
                <a16:creationId xmlns:a16="http://schemas.microsoft.com/office/drawing/2014/main" id="{586D68C1-EDFA-4F7A-A976-A8BFE5CADDEE}"/>
              </a:ext>
            </a:extLst>
          </p:cNvPr>
          <p:cNvSpPr/>
          <p:nvPr/>
        </p:nvSpPr>
        <p:spPr>
          <a:xfrm>
            <a:off x="1058840" y="4460817"/>
            <a:ext cx="10087341" cy="1388714"/>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7</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p:txBody>
          <a:bodyPr/>
          <a:lstStyle/>
          <a:p>
            <a:r>
              <a:rPr lang="zh-CN" altLang="en-US" sz="3600" dirty="0">
                <a:latin typeface="微软雅黑" panose="020B0503020204020204" pitchFamily="82" charset="2"/>
                <a:ea typeface="微软雅黑" panose="020B0503020204020204" pitchFamily="82" charset="2"/>
              </a:rPr>
              <a:t>原子性</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45819" y="1135478"/>
            <a:ext cx="10090897" cy="2709692"/>
          </a:xfrm>
        </p:spPr>
        <p:txBody>
          <a:body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事务的原子性规定了事务是一个不可再分的基本操作单元</a:t>
            </a:r>
            <a:endParaRPr lang="en-US" altLang="zh-CN" sz="2000" b="1" dirty="0">
              <a:solidFill>
                <a:srgbClr val="6F1787"/>
              </a:solidFill>
              <a:latin typeface="微软雅黑" panose="020B0503020204020204" pitchFamily="34" charset="-122"/>
              <a:ea typeface="微软雅黑" panose="020B0503020204020204" pitchFamily="34" charset="-122"/>
            </a:endParaRPr>
          </a:p>
          <a:p>
            <a:pPr lvl="1">
              <a:lnSpc>
                <a:spcPct val="150000"/>
              </a:lnSpc>
            </a:pPr>
            <a:r>
              <a:rPr lang="zh-CN" altLang="en-US" sz="1800" dirty="0">
                <a:latin typeface="微软雅黑" panose="020B0503020204020204" pitchFamily="34" charset="-122"/>
                <a:ea typeface="微软雅黑" panose="020B0503020204020204" pitchFamily="34" charset="-122"/>
              </a:rPr>
              <a:t>“事务全部成功或者失败”就是事务原子性的要求。</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“不可再分”意味着不管是单条语句还是多条语句组合的事务，所有语句需要同时生效，或者同时被数据库拒绝。 </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dirty="0">
                <a:latin typeface="微软雅黑" panose="020B0503020204020204" pitchFamily="34" charset="-122"/>
                <a:ea typeface="微软雅黑" panose="020B0503020204020204" pitchFamily="34" charset="-122"/>
              </a:rPr>
              <a:t>数据库在事务的执行过程中发生故障而无法完成事务，需要</a:t>
            </a:r>
            <a:r>
              <a:rPr lang="zh-CN" altLang="en-US" sz="1800" dirty="0">
                <a:latin typeface="微软雅黑" panose="020B0503020204020204" pitchFamily="34" charset="-122"/>
                <a:ea typeface="微软雅黑" panose="020B0503020204020204" pitchFamily="34" charset="-122"/>
              </a:rPr>
              <a:t>撤销</a:t>
            </a:r>
            <a:r>
              <a:rPr lang="zh-CN" altLang="zh-CN" sz="1800" dirty="0">
                <a:latin typeface="微软雅黑" panose="020B0503020204020204" pitchFamily="34" charset="-122"/>
                <a:ea typeface="微软雅黑" panose="020B0503020204020204" pitchFamily="34" charset="-122"/>
              </a:rPr>
              <a:t>已经完成的部分语句，使数据库不会处于只有部分语句执行成功的状态。 </a:t>
            </a:r>
            <a:endParaRPr lang="en-US" altLang="zh-CN" sz="1800" dirty="0">
              <a:latin typeface="微软雅黑" panose="020B0503020204020204" pitchFamily="34" charset="-122"/>
              <a:ea typeface="微软雅黑" panose="020B0503020204020204" pitchFamily="34" charset="-122"/>
            </a:endParaRPr>
          </a:p>
          <a:p>
            <a:pPr>
              <a:lnSpc>
                <a:spcPct val="150000"/>
              </a:lnSpc>
            </a:pPr>
            <a:r>
              <a:rPr lang="zh-CN" altLang="en-US" sz="2000" b="1" dirty="0">
                <a:solidFill>
                  <a:srgbClr val="6F1787"/>
                </a:solidFill>
                <a:latin typeface="微软雅黑" panose="020B0503020204020204" pitchFamily="34" charset="-122"/>
                <a:ea typeface="微软雅黑" panose="020B0503020204020204" pitchFamily="34" charset="-122"/>
              </a:rPr>
              <a:t>以之前的转账操作为例</a:t>
            </a:r>
            <a:endParaRPr kumimoji="1" lang="zh-CN" altLang="en-US" sz="20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8D89005A-E893-4143-8891-5B4A5EDA18BC}"/>
              </a:ext>
            </a:extLst>
          </p:cNvPr>
          <p:cNvPicPr>
            <a:picLocks noChangeAspect="1"/>
          </p:cNvPicPr>
          <p:nvPr/>
        </p:nvPicPr>
        <p:blipFill>
          <a:blip r:embed="rId2"/>
          <a:stretch>
            <a:fillRect/>
          </a:stretch>
        </p:blipFill>
        <p:spPr>
          <a:xfrm>
            <a:off x="2639069" y="4530550"/>
            <a:ext cx="6913862" cy="1318981"/>
          </a:xfrm>
          <a:prstGeom prst="rect">
            <a:avLst/>
          </a:prstGeom>
        </p:spPr>
      </p:pic>
    </p:spTree>
    <p:extLst>
      <p:ext uri="{BB962C8B-B14F-4D97-AF65-F5344CB8AC3E}">
        <p14:creationId xmlns:p14="http://schemas.microsoft.com/office/powerpoint/2010/main" val="2901620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56B1C345-E0E0-41CE-8AB9-2981AFB249DB}"/>
              </a:ext>
            </a:extLst>
          </p:cNvPr>
          <p:cNvSpPr/>
          <p:nvPr/>
        </p:nvSpPr>
        <p:spPr bwMode="auto">
          <a:xfrm>
            <a:off x="569186" y="1485845"/>
            <a:ext cx="11121670" cy="4090312"/>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70</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kern="1200" dirty="0">
                <a:latin typeface="微软雅黑" panose="020B0503020204020204" pitchFamily="82" charset="2"/>
                <a:ea typeface="微软雅黑" panose="020B0503020204020204" pitchFamily="82" charset="2"/>
              </a:rPr>
              <a:t>小结</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569186" y="1766456"/>
            <a:ext cx="11001901" cy="3657477"/>
          </a:xfrm>
        </p:spPr>
        <p:txBody>
          <a:bodyPr/>
          <a:lstStyle/>
          <a:p>
            <a:pPr>
              <a:lnSpc>
                <a:spcPct val="200000"/>
              </a:lnSpc>
            </a:pPr>
            <a:r>
              <a:rPr lang="zh-CN" altLang="en-US" sz="2400" b="1" dirty="0">
                <a:solidFill>
                  <a:srgbClr val="6F1787"/>
                </a:solidFill>
                <a:latin typeface="微软雅黑" panose="020B0503020204020204" pitchFamily="34" charset="-122"/>
                <a:ea typeface="微软雅黑" panose="020B0503020204020204" pitchFamily="34" charset="-122"/>
              </a:rPr>
              <a:t>本章介绍了事务这一数据库的重要功能。</a:t>
            </a:r>
            <a:endParaRPr lang="en-US" altLang="zh-CN" sz="2400" b="1" dirty="0">
              <a:solidFill>
                <a:srgbClr val="6F1787"/>
              </a:solidFill>
              <a:latin typeface="微软雅黑" panose="020B0503020204020204" pitchFamily="34" charset="-122"/>
              <a:ea typeface="微软雅黑" panose="020B0503020204020204" pitchFamily="34" charset="-122"/>
            </a:endParaRPr>
          </a:p>
          <a:p>
            <a:pPr>
              <a:lnSpc>
                <a:spcPct val="200000"/>
              </a:lnSpc>
            </a:pPr>
            <a:r>
              <a:rPr lang="zh-CN" altLang="en-US" sz="2400" b="1" dirty="0">
                <a:solidFill>
                  <a:srgbClr val="6F1787"/>
                </a:solidFill>
                <a:latin typeface="微软雅黑" panose="020B0503020204020204" pitchFamily="34" charset="-122"/>
                <a:ea typeface="微软雅黑" panose="020B0503020204020204" pitchFamily="34" charset="-122"/>
              </a:rPr>
              <a:t>本章介绍了事务的四大特性：原子性、持久性、隔离性、一致性。</a:t>
            </a:r>
            <a:endParaRPr lang="en-US" altLang="zh-CN" sz="2400" b="1" dirty="0">
              <a:solidFill>
                <a:srgbClr val="6F1787"/>
              </a:solidFill>
              <a:latin typeface="微软雅黑" panose="020B0503020204020204" pitchFamily="34" charset="-122"/>
              <a:ea typeface="微软雅黑" panose="020B0503020204020204" pitchFamily="34" charset="-122"/>
            </a:endParaRPr>
          </a:p>
          <a:p>
            <a:pPr>
              <a:lnSpc>
                <a:spcPct val="200000"/>
              </a:lnSpc>
            </a:pPr>
            <a:r>
              <a:rPr kumimoji="1" lang="zh-CN" altLang="en-US" sz="2400" b="1" dirty="0">
                <a:solidFill>
                  <a:srgbClr val="6F1787"/>
                </a:solidFill>
                <a:latin typeface="微软雅黑" panose="020B0503020204020204" pitchFamily="34" charset="-122"/>
                <a:ea typeface="微软雅黑" panose="020B0503020204020204" pitchFamily="34" charset="-122"/>
              </a:rPr>
              <a:t>本章介绍了在并发情况下可串行调度、冲突可串行化调度等概念。</a:t>
            </a:r>
            <a:endParaRPr kumimoji="1" lang="en-US" altLang="zh-CN" sz="2400" b="1" dirty="0">
              <a:solidFill>
                <a:srgbClr val="6F1787"/>
              </a:solidFill>
              <a:latin typeface="微软雅黑" panose="020B0503020204020204" pitchFamily="34" charset="-122"/>
              <a:ea typeface="微软雅黑" panose="020B0503020204020204" pitchFamily="34" charset="-122"/>
            </a:endParaRPr>
          </a:p>
          <a:p>
            <a:pPr>
              <a:lnSpc>
                <a:spcPct val="200000"/>
              </a:lnSpc>
            </a:pPr>
            <a:r>
              <a:rPr lang="zh-CN" altLang="en-US" sz="2400" b="1" dirty="0">
                <a:solidFill>
                  <a:srgbClr val="6F1787"/>
                </a:solidFill>
                <a:latin typeface="微软雅黑" panose="020B0503020204020204" pitchFamily="34" charset="-122"/>
                <a:ea typeface="微软雅黑" panose="020B0503020204020204" pitchFamily="34" charset="-122"/>
              </a:rPr>
              <a:t>本章介绍了数据库的四大隔离级别，以及幻读、不可重复读、脏读等异常现象。</a:t>
            </a:r>
            <a:endParaRPr lang="en-US" altLang="zh-CN" sz="24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spTree>
    <p:extLst>
      <p:ext uri="{BB962C8B-B14F-4D97-AF65-F5344CB8AC3E}">
        <p14:creationId xmlns:p14="http://schemas.microsoft.com/office/powerpoint/2010/main" val="3322315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736DD5DD-86DF-4D07-B24C-B20C2B3AC6CC}"/>
              </a:ext>
            </a:extLst>
          </p:cNvPr>
          <p:cNvSpPr/>
          <p:nvPr/>
        </p:nvSpPr>
        <p:spPr bwMode="auto">
          <a:xfrm>
            <a:off x="1045820" y="1008469"/>
            <a:ext cx="10100361" cy="2420531"/>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12" name="任意多边形: 形状 11">
            <a:extLst>
              <a:ext uri="{FF2B5EF4-FFF2-40B4-BE49-F238E27FC236}">
                <a16:creationId xmlns:a16="http://schemas.microsoft.com/office/drawing/2014/main" id="{6C46ACAC-8D5B-46EA-8D05-87B3B06764C9}"/>
              </a:ext>
            </a:extLst>
          </p:cNvPr>
          <p:cNvSpPr/>
          <p:nvPr/>
        </p:nvSpPr>
        <p:spPr bwMode="auto">
          <a:xfrm>
            <a:off x="1045820" y="3706846"/>
            <a:ext cx="10100361" cy="2420531"/>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8</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原子性</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45819" y="1151121"/>
            <a:ext cx="10874188" cy="1688000"/>
          </a:xfrm>
        </p:spPr>
        <p:txBody>
          <a:bodyPr/>
          <a:lstStyle/>
          <a:p>
            <a:r>
              <a:rPr lang="zh-CN" altLang="zh-CN" sz="2000" b="1" dirty="0">
                <a:solidFill>
                  <a:srgbClr val="6F1787"/>
                </a:solidFill>
                <a:latin typeface="微软雅黑" panose="020B0503020204020204" pitchFamily="34" charset="-122"/>
                <a:ea typeface="微软雅黑" panose="020B0503020204020204" pitchFamily="34" charset="-122"/>
              </a:rPr>
              <a:t>给小明扣款</a:t>
            </a:r>
            <a:r>
              <a:rPr lang="en-US" altLang="zh-CN" sz="2000" b="1" dirty="0">
                <a:solidFill>
                  <a:srgbClr val="6F1787"/>
                </a:solidFill>
                <a:latin typeface="微软雅黑" panose="020B0503020204020204" pitchFamily="34" charset="-122"/>
                <a:ea typeface="微软雅黑" panose="020B0503020204020204" pitchFamily="34" charset="-122"/>
              </a:rPr>
              <a:t>100</a:t>
            </a:r>
            <a:r>
              <a:rPr lang="zh-CN" altLang="en-US" sz="2000" b="1" dirty="0">
                <a:solidFill>
                  <a:srgbClr val="6F1787"/>
                </a:solidFill>
                <a:latin typeface="微软雅黑" panose="020B0503020204020204" pitchFamily="34" charset="-122"/>
                <a:ea typeface="微软雅黑" panose="020B0503020204020204" pitchFamily="34" charset="-122"/>
              </a:rPr>
              <a:t>元</a:t>
            </a:r>
            <a:r>
              <a:rPr lang="zh-CN" altLang="zh-CN" sz="2000" b="1" dirty="0">
                <a:solidFill>
                  <a:srgbClr val="6F1787"/>
                </a:solidFill>
                <a:latin typeface="微软雅黑" panose="020B0503020204020204" pitchFamily="34" charset="-122"/>
                <a:ea typeface="微软雅黑" panose="020B0503020204020204" pitchFamily="34" charset="-122"/>
              </a:rPr>
              <a:t>时发生系统故障，该操作不成功</a:t>
            </a:r>
            <a:r>
              <a:rPr lang="zh-CN" altLang="en-US" sz="2000" b="1" dirty="0">
                <a:solidFill>
                  <a:srgbClr val="6F1787"/>
                </a:solidFill>
                <a:latin typeface="微软雅黑" panose="020B0503020204020204" pitchFamily="34" charset="-122"/>
                <a:ea typeface="微软雅黑" panose="020B0503020204020204" pitchFamily="34" charset="-122"/>
              </a:rPr>
              <a:t>，需要恢复所有的数据。</a:t>
            </a:r>
            <a:endParaRPr lang="en-US" altLang="zh-CN" sz="2000" b="1" dirty="0">
              <a:solidFill>
                <a:srgbClr val="6F1787"/>
              </a:solidFill>
              <a:latin typeface="微软雅黑" panose="020B0503020204020204" pitchFamily="34" charset="-122"/>
              <a:ea typeface="微软雅黑" panose="020B0503020204020204" pitchFamily="34" charset="-122"/>
            </a:endParaRPr>
          </a:p>
          <a:p>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pPr marL="0" indent="0">
              <a:buNone/>
            </a:pPr>
            <a:endParaRPr lang="en-US" altLang="zh-CN" sz="2000" b="1" dirty="0">
              <a:solidFill>
                <a:srgbClr val="6F1787"/>
              </a:solidFill>
              <a:latin typeface="微软雅黑" panose="020B0503020204020204" pitchFamily="34" charset="-122"/>
              <a:ea typeface="微软雅黑" panose="020B0503020204020204" pitchFamily="34" charset="-122"/>
            </a:endParaRPr>
          </a:p>
          <a:p>
            <a:r>
              <a:rPr lang="zh-CN" altLang="zh-CN" sz="2000" b="1" dirty="0">
                <a:solidFill>
                  <a:srgbClr val="6F1787"/>
                </a:solidFill>
                <a:latin typeface="微软雅黑" panose="020B0503020204020204" pitchFamily="34" charset="-122"/>
                <a:ea typeface="微软雅黑" panose="020B0503020204020204" pitchFamily="34" charset="-122"/>
              </a:rPr>
              <a:t>给小明扣款</a:t>
            </a:r>
            <a:r>
              <a:rPr lang="en-US" altLang="zh-CN" sz="2000" b="1" dirty="0">
                <a:solidFill>
                  <a:srgbClr val="6F1787"/>
                </a:solidFill>
                <a:latin typeface="微软雅黑" panose="020B0503020204020204" pitchFamily="34" charset="-122"/>
                <a:ea typeface="微软雅黑" panose="020B0503020204020204" pitchFamily="34" charset="-122"/>
              </a:rPr>
              <a:t>200</a:t>
            </a:r>
            <a:r>
              <a:rPr lang="zh-CN" altLang="en-US" sz="2000" b="1" dirty="0">
                <a:solidFill>
                  <a:srgbClr val="6F1787"/>
                </a:solidFill>
                <a:latin typeface="微软雅黑" panose="020B0503020204020204" pitchFamily="34" charset="-122"/>
                <a:ea typeface="微软雅黑" panose="020B0503020204020204" pitchFamily="34" charset="-122"/>
              </a:rPr>
              <a:t>元</a:t>
            </a:r>
            <a:r>
              <a:rPr lang="zh-CN" altLang="zh-CN" sz="2000" b="1" dirty="0">
                <a:solidFill>
                  <a:srgbClr val="6F1787"/>
                </a:solidFill>
                <a:latin typeface="微软雅黑" panose="020B0503020204020204" pitchFamily="34" charset="-122"/>
                <a:ea typeface="微软雅黑" panose="020B0503020204020204" pitchFamily="34" charset="-122"/>
              </a:rPr>
              <a:t>时余额不足，主动回滚（</a:t>
            </a:r>
            <a:r>
              <a:rPr lang="en-US" altLang="zh-CN" sz="2000" b="1" dirty="0">
                <a:solidFill>
                  <a:srgbClr val="6F1787"/>
                </a:solidFill>
                <a:latin typeface="微软雅黑" panose="020B0503020204020204" pitchFamily="34" charset="-122"/>
                <a:ea typeface="微软雅黑" panose="020B0503020204020204" pitchFamily="34" charset="-122"/>
              </a:rPr>
              <a:t>ROLLBACK</a:t>
            </a:r>
            <a:r>
              <a:rPr lang="zh-CN" altLang="zh-CN" sz="2000" b="1" dirty="0">
                <a:solidFill>
                  <a:srgbClr val="6F1787"/>
                </a:solidFill>
                <a:latin typeface="微软雅黑" panose="020B0503020204020204" pitchFamily="34" charset="-122"/>
                <a:ea typeface="微软雅黑" panose="020B0503020204020204" pitchFamily="34" charset="-122"/>
              </a:rPr>
              <a:t>）</a:t>
            </a:r>
            <a:r>
              <a:rPr lang="zh-CN" altLang="en-US" sz="2000" b="1" dirty="0">
                <a:solidFill>
                  <a:srgbClr val="6F1787"/>
                </a:solidFill>
                <a:latin typeface="微软雅黑" panose="020B0503020204020204" pitchFamily="34" charset="-122"/>
                <a:ea typeface="微软雅黑" panose="020B0503020204020204" pitchFamily="34" charset="-122"/>
              </a:rPr>
              <a:t>，需要恢复小王到账的</a:t>
            </a:r>
            <a:r>
              <a:rPr lang="en-US" altLang="zh-CN" sz="2000" b="1" dirty="0">
                <a:solidFill>
                  <a:srgbClr val="6F1787"/>
                </a:solidFill>
                <a:latin typeface="微软雅黑" panose="020B0503020204020204" pitchFamily="34" charset="-122"/>
                <a:ea typeface="微软雅黑" panose="020B0503020204020204" pitchFamily="34" charset="-122"/>
              </a:rPr>
              <a:t>200</a:t>
            </a:r>
            <a:r>
              <a:rPr lang="zh-CN" altLang="en-US" sz="2000" b="1" dirty="0">
                <a:solidFill>
                  <a:srgbClr val="6F1787"/>
                </a:solidFill>
                <a:latin typeface="微软雅黑" panose="020B0503020204020204" pitchFamily="34" charset="-122"/>
                <a:ea typeface="微软雅黑" panose="020B0503020204020204" pitchFamily="34" charset="-122"/>
              </a:rPr>
              <a:t>元</a:t>
            </a:r>
            <a:endParaRPr lang="en-US" altLang="zh-CN" sz="2000" b="1" dirty="0">
              <a:solidFill>
                <a:srgbClr val="6F1787"/>
              </a:solidFill>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7" name="图片 6">
            <a:extLst>
              <a:ext uri="{FF2B5EF4-FFF2-40B4-BE49-F238E27FC236}">
                <a16:creationId xmlns:a16="http://schemas.microsoft.com/office/drawing/2014/main" id="{443EF47E-3CEB-8442-B098-768EE9804A99}"/>
              </a:ext>
            </a:extLst>
          </p:cNvPr>
          <p:cNvPicPr>
            <a:picLocks noChangeAspect="1"/>
          </p:cNvPicPr>
          <p:nvPr/>
        </p:nvPicPr>
        <p:blipFill>
          <a:blip r:embed="rId2"/>
          <a:stretch>
            <a:fillRect/>
          </a:stretch>
        </p:blipFill>
        <p:spPr>
          <a:xfrm>
            <a:off x="2698375" y="1995121"/>
            <a:ext cx="7147435" cy="1363541"/>
          </a:xfrm>
          <a:prstGeom prst="rect">
            <a:avLst/>
          </a:prstGeom>
        </p:spPr>
      </p:pic>
      <p:pic>
        <p:nvPicPr>
          <p:cNvPr id="9" name="图片 8">
            <a:extLst>
              <a:ext uri="{FF2B5EF4-FFF2-40B4-BE49-F238E27FC236}">
                <a16:creationId xmlns:a16="http://schemas.microsoft.com/office/drawing/2014/main" id="{6579CEF6-7211-3D44-B25F-759BAFC43577}"/>
              </a:ext>
            </a:extLst>
          </p:cNvPr>
          <p:cNvPicPr>
            <a:picLocks noChangeAspect="1"/>
          </p:cNvPicPr>
          <p:nvPr/>
        </p:nvPicPr>
        <p:blipFill>
          <a:blip r:embed="rId3"/>
          <a:stretch>
            <a:fillRect/>
          </a:stretch>
        </p:blipFill>
        <p:spPr>
          <a:xfrm>
            <a:off x="2698375" y="4623509"/>
            <a:ext cx="7147435" cy="1472247"/>
          </a:xfrm>
          <a:prstGeom prst="rect">
            <a:avLst/>
          </a:prstGeom>
        </p:spPr>
      </p:pic>
    </p:spTree>
    <p:extLst>
      <p:ext uri="{BB962C8B-B14F-4D97-AF65-F5344CB8AC3E}">
        <p14:creationId xmlns:p14="http://schemas.microsoft.com/office/powerpoint/2010/main" val="3101392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6B8ACFF6-F404-481A-AE8C-E84A36B6D0D6}"/>
              </a:ext>
            </a:extLst>
          </p:cNvPr>
          <p:cNvSpPr/>
          <p:nvPr/>
        </p:nvSpPr>
        <p:spPr bwMode="auto">
          <a:xfrm>
            <a:off x="1032799" y="902179"/>
            <a:ext cx="10100361" cy="3236795"/>
          </a:xfrm>
          <a:custGeom>
            <a:avLst/>
            <a:gdLst>
              <a:gd name="connsiteX0" fmla="*/ 0 w 6810034"/>
              <a:gd name="connsiteY0" fmla="*/ 0 h 678471"/>
              <a:gd name="connsiteX1" fmla="*/ 6810034 w 6810034"/>
              <a:gd name="connsiteY1" fmla="*/ 0 h 678471"/>
              <a:gd name="connsiteX2" fmla="*/ 6810034 w 6810034"/>
              <a:gd name="connsiteY2" fmla="*/ 678471 h 678471"/>
              <a:gd name="connsiteX3" fmla="*/ 0 w 6810034"/>
              <a:gd name="connsiteY3" fmla="*/ 678471 h 678471"/>
              <a:gd name="connsiteX4" fmla="*/ 0 w 6810034"/>
              <a:gd name="connsiteY4" fmla="*/ 0 h 678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10034" h="678471">
                <a:moveTo>
                  <a:pt x="0" y="0"/>
                </a:moveTo>
                <a:lnTo>
                  <a:pt x="6810034" y="0"/>
                </a:lnTo>
                <a:lnTo>
                  <a:pt x="6810034" y="678471"/>
                </a:lnTo>
                <a:lnTo>
                  <a:pt x="0" y="678471"/>
                </a:lnTo>
                <a:lnTo>
                  <a:pt x="0" y="0"/>
                </a:lnTo>
                <a:close/>
              </a:path>
            </a:pathLst>
          </a:custGeom>
          <a:gradFill>
            <a:gsLst>
              <a:gs pos="0">
                <a:srgbClr val="6F1787">
                  <a:alpha val="20000"/>
                </a:srgbClr>
              </a:gs>
              <a:gs pos="100000">
                <a:srgbClr val="6F1787">
                  <a:alpha val="20000"/>
                </a:srgbClr>
              </a:gs>
              <a:gs pos="48000">
                <a:schemeClr val="bg1">
                  <a:alpha val="0"/>
                </a:schemeClr>
              </a:gs>
            </a:gsLst>
            <a:lin ang="13500000" scaled="0"/>
          </a:gradFill>
          <a:ln w="38100"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3200" b="0" i="0" u="none" strike="noStrike" cap="none" normalizeH="0" baseline="0">
              <a:ln>
                <a:noFill/>
              </a:ln>
              <a:solidFill>
                <a:schemeClr val="tx1"/>
              </a:solidFill>
              <a:effectLst/>
              <a:latin typeface="Times New Roman" pitchFamily="18" charset="0"/>
              <a:ea typeface="华文楷体" pitchFamily="2" charset="-122"/>
            </a:endParaRPr>
          </a:p>
        </p:txBody>
      </p:sp>
      <p:sp>
        <p:nvSpPr>
          <p:cNvPr id="9" name="Shape6">
            <a:extLst>
              <a:ext uri="{FF2B5EF4-FFF2-40B4-BE49-F238E27FC236}">
                <a16:creationId xmlns:a16="http://schemas.microsoft.com/office/drawing/2014/main" id="{2A11EB15-752D-40C2-947A-F914A1FF8648}"/>
              </a:ext>
            </a:extLst>
          </p:cNvPr>
          <p:cNvSpPr/>
          <p:nvPr/>
        </p:nvSpPr>
        <p:spPr>
          <a:xfrm>
            <a:off x="1058840" y="4460817"/>
            <a:ext cx="10087341" cy="1388714"/>
          </a:xfrm>
          <a:prstGeom prst="roundRect">
            <a:avLst>
              <a:gd name="adj" fmla="val 2991"/>
            </a:avLst>
          </a:prstGeom>
          <a:solidFill>
            <a:schemeClr val="bg1"/>
          </a:solidFill>
          <a:ln w="3175">
            <a:solidFill>
              <a:srgbClr val="6F1787"/>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POSans M" panose="00020600040101010101" pitchFamily="18" charset="-122"/>
              <a:ea typeface="OPPOSans M" panose="00020600040101010101" pitchFamily="18" charset="-122"/>
            </a:endParaRPr>
          </a:p>
        </p:txBody>
      </p:sp>
      <p:sp>
        <p:nvSpPr>
          <p:cNvPr id="2" name="灯片编号占位符 1">
            <a:extLst>
              <a:ext uri="{FF2B5EF4-FFF2-40B4-BE49-F238E27FC236}">
                <a16:creationId xmlns:a16="http://schemas.microsoft.com/office/drawing/2014/main" id="{286AC8F0-9BBE-B14C-98D4-EF6FE45B2533}"/>
              </a:ext>
            </a:extLst>
          </p:cNvPr>
          <p:cNvSpPr>
            <a:spLocks noGrp="1"/>
          </p:cNvSpPr>
          <p:nvPr>
            <p:ph type="sldNum" sz="quarter" idx="10"/>
          </p:nvPr>
        </p:nvSpPr>
        <p:spPr/>
        <p:txBody>
          <a:bodyPr/>
          <a:lstStyle/>
          <a:p>
            <a:fld id="{87BBDC00-B9E2-4EFD-9306-2934E87247C6}" type="slidenum">
              <a:rPr lang="zh-CN" altLang="en-US" smtClean="0"/>
              <a:pPr/>
              <a:t>9</a:t>
            </a:fld>
            <a:endParaRPr lang="zh-CN" altLang="en-US"/>
          </a:p>
        </p:txBody>
      </p:sp>
      <p:sp>
        <p:nvSpPr>
          <p:cNvPr id="3" name="标题 2">
            <a:extLst>
              <a:ext uri="{FF2B5EF4-FFF2-40B4-BE49-F238E27FC236}">
                <a16:creationId xmlns:a16="http://schemas.microsoft.com/office/drawing/2014/main" id="{CA42A371-DD0E-6449-A735-D13F1DA8CDBA}"/>
              </a:ext>
            </a:extLst>
          </p:cNvPr>
          <p:cNvSpPr>
            <a:spLocks noGrp="1"/>
          </p:cNvSpPr>
          <p:nvPr>
            <p:ph type="title"/>
          </p:nvPr>
        </p:nvSpPr>
        <p:spPr>
          <a:noFill/>
          <a:ln>
            <a:noFill/>
          </a:ln>
          <a:effectLst/>
        </p:spPr>
        <p:txBody>
          <a:bodyPr vert="horz" wrap="square" lIns="91440" tIns="45720" rIns="91440" bIns="45720" numCol="1" anchor="ctr" anchorCtr="0" compatLnSpc="1">
            <a:prstTxWarp prst="textNoShape">
              <a:avLst/>
            </a:prstTxWarp>
          </a:bodyPr>
          <a:lstStyle/>
          <a:p>
            <a:r>
              <a:rPr lang="zh-CN" altLang="en-US" sz="3600" dirty="0">
                <a:latin typeface="微软雅黑" panose="020B0503020204020204" pitchFamily="82" charset="2"/>
                <a:ea typeface="微软雅黑" panose="020B0503020204020204" pitchFamily="82" charset="2"/>
              </a:rPr>
              <a:t>一致性</a:t>
            </a:r>
          </a:p>
        </p:txBody>
      </p:sp>
      <p:sp>
        <p:nvSpPr>
          <p:cNvPr id="4" name="内容占位符 3">
            <a:extLst>
              <a:ext uri="{FF2B5EF4-FFF2-40B4-BE49-F238E27FC236}">
                <a16:creationId xmlns:a16="http://schemas.microsoft.com/office/drawing/2014/main" id="{E66D11CC-B4AA-0943-AD9D-9BF82CAAE66D}"/>
              </a:ext>
            </a:extLst>
          </p:cNvPr>
          <p:cNvSpPr>
            <a:spLocks noGrp="1"/>
          </p:cNvSpPr>
          <p:nvPr>
            <p:ph idx="1"/>
          </p:nvPr>
        </p:nvSpPr>
        <p:spPr>
          <a:xfrm>
            <a:off x="1032799" y="900554"/>
            <a:ext cx="10082608" cy="2672739"/>
          </a:xfrm>
        </p:spPr>
        <p:txBody>
          <a:bodyPr/>
          <a:lstStyle/>
          <a:p>
            <a:pPr>
              <a:lnSpc>
                <a:spcPct val="150000"/>
              </a:lnSpc>
            </a:pPr>
            <a:r>
              <a:rPr lang="zh-CN" altLang="zh-CN" sz="2000" b="1" dirty="0">
                <a:solidFill>
                  <a:srgbClr val="6F1787"/>
                </a:solidFill>
                <a:latin typeface="微软雅黑" panose="020B0503020204020204" pitchFamily="34" charset="-122"/>
                <a:ea typeface="微软雅黑" panose="020B0503020204020204" pitchFamily="34" charset="-122"/>
              </a:rPr>
              <a:t>事务的执行会改变系统状态，一致性是指事务的执行会保证数据库从</a:t>
            </a:r>
            <a:r>
              <a:rPr lang="zh-CN" altLang="zh-CN" sz="2000" b="1" dirty="0">
                <a:solidFill>
                  <a:srgbClr val="0432FF"/>
                </a:solidFill>
                <a:latin typeface="微软雅黑" panose="020B0503020204020204" pitchFamily="34" charset="-122"/>
                <a:ea typeface="微软雅黑" panose="020B0503020204020204" pitchFamily="34" charset="-122"/>
              </a:rPr>
              <a:t>一个正确（一致）的状态转移到另一个正确的状态。</a:t>
            </a:r>
            <a:r>
              <a:rPr lang="en-US" altLang="zh-CN" sz="2000" b="1" dirty="0">
                <a:solidFill>
                  <a:srgbClr val="0432FF"/>
                </a:solidFill>
                <a:latin typeface="微软雅黑" panose="020B0503020204020204" pitchFamily="34" charset="-122"/>
                <a:ea typeface="微软雅黑" panose="020B0503020204020204" pitchFamily="34" charset="-122"/>
              </a:rPr>
              <a:t> </a:t>
            </a:r>
          </a:p>
          <a:p>
            <a:pPr lvl="1">
              <a:lnSpc>
                <a:spcPct val="150000"/>
              </a:lnSpc>
            </a:pPr>
            <a:r>
              <a:rPr lang="zh-CN" altLang="en-US" sz="2000" dirty="0">
                <a:latin typeface="微软雅黑" panose="020B0503020204020204" pitchFamily="34" charset="-122"/>
                <a:ea typeface="微软雅黑" panose="020B0503020204020204" pitchFamily="34" charset="-122"/>
              </a:rPr>
              <a:t>一致状态：</a:t>
            </a:r>
            <a:r>
              <a:rPr lang="zh-CN" altLang="zh-CN" sz="2000" dirty="0">
                <a:latin typeface="微软雅黑" panose="020B0503020204020204" pitchFamily="34" charset="-122"/>
                <a:ea typeface="微软雅黑" panose="020B0503020204020204" pitchFamily="34" charset="-122"/>
              </a:rPr>
              <a:t>比如数据库可以存储负数，但银行业务中用户的存款不能出现负数，存在负存款账户的数据库状态是不正确的状态。 </a:t>
            </a:r>
            <a:endParaRPr lang="en-US" altLang="zh-CN" sz="2000" dirty="0">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下图中</a:t>
            </a:r>
            <a:r>
              <a:rPr lang="zh-CN" altLang="zh-CN" sz="2000" dirty="0">
                <a:latin typeface="微软雅黑" panose="020B0503020204020204" pitchFamily="34" charset="-122"/>
                <a:ea typeface="微软雅黑" panose="020B0503020204020204" pitchFamily="34" charset="-122"/>
              </a:rPr>
              <a:t>可以设置检查条件</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小明和小王的存款和为</a:t>
            </a:r>
            <a:r>
              <a:rPr lang="en-US" altLang="zh-CN" sz="2000" dirty="0">
                <a:latin typeface="微软雅黑" panose="020B0503020204020204" pitchFamily="34" charset="-122"/>
                <a:ea typeface="微软雅黑" panose="020B0503020204020204" pitchFamily="34" charset="-122"/>
              </a:rPr>
              <a:t>100</a:t>
            </a:r>
            <a:r>
              <a:rPr lang="zh-CN" altLang="zh-CN" sz="2000" dirty="0">
                <a:latin typeface="微软雅黑" panose="020B0503020204020204" pitchFamily="34" charset="-122"/>
                <a:ea typeface="微软雅黑" panose="020B0503020204020204" pitchFamily="34" charset="-122"/>
              </a:rPr>
              <a:t>元</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来对转账事务进行一致性的验证</a:t>
            </a:r>
            <a:r>
              <a:rPr lang="zh-CN" altLang="en-US" sz="2000" dirty="0">
                <a:latin typeface="微软雅黑" panose="020B0503020204020204" pitchFamily="34" charset="-122"/>
                <a:ea typeface="微软雅黑" panose="020B0503020204020204" pitchFamily="34" charset="-122"/>
              </a:rPr>
              <a:t>，宕机后的状态不满足一致性。</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sp>
        <p:nvSpPr>
          <p:cNvPr id="5" name="页脚占位符 4">
            <a:extLst>
              <a:ext uri="{FF2B5EF4-FFF2-40B4-BE49-F238E27FC236}">
                <a16:creationId xmlns:a16="http://schemas.microsoft.com/office/drawing/2014/main" id="{73258BE1-0550-F346-87B1-DC19D2598883}"/>
              </a:ext>
            </a:extLst>
          </p:cNvPr>
          <p:cNvSpPr>
            <a:spLocks noGrp="1"/>
          </p:cNvSpPr>
          <p:nvPr>
            <p:ph type="ftr" sz="quarter" idx="3"/>
          </p:nvPr>
        </p:nvSpPr>
        <p:spPr/>
        <p:txBody>
          <a:bodyPr/>
          <a:lstStyle/>
          <a:p>
            <a:pPr>
              <a:defRPr/>
            </a:pPr>
            <a:r>
              <a:rPr lang="zh-CN" altLang="en-US"/>
              <a:t>数据库系统</a:t>
            </a:r>
            <a:r>
              <a:rPr lang="en-US" altLang="zh-CN"/>
              <a:t>—</a:t>
            </a:r>
            <a:r>
              <a:rPr lang="zh-CN" altLang="en-US"/>
              <a:t>事务管理</a:t>
            </a:r>
            <a:endParaRPr lang="en-US" altLang="zh-CN" sz="1200" dirty="0"/>
          </a:p>
        </p:txBody>
      </p:sp>
      <p:pic>
        <p:nvPicPr>
          <p:cNvPr id="6" name="图片 5">
            <a:extLst>
              <a:ext uri="{FF2B5EF4-FFF2-40B4-BE49-F238E27FC236}">
                <a16:creationId xmlns:a16="http://schemas.microsoft.com/office/drawing/2014/main" id="{443EF47E-3CEB-8442-B098-768EE9804A99}"/>
              </a:ext>
            </a:extLst>
          </p:cNvPr>
          <p:cNvPicPr>
            <a:picLocks noChangeAspect="1"/>
          </p:cNvPicPr>
          <p:nvPr/>
        </p:nvPicPr>
        <p:blipFill>
          <a:blip r:embed="rId2"/>
          <a:stretch>
            <a:fillRect/>
          </a:stretch>
        </p:blipFill>
        <p:spPr>
          <a:xfrm>
            <a:off x="2522283" y="4487615"/>
            <a:ext cx="7147435" cy="1363541"/>
          </a:xfrm>
          <a:prstGeom prst="rect">
            <a:avLst/>
          </a:prstGeom>
        </p:spPr>
      </p:pic>
    </p:spTree>
    <p:extLst>
      <p:ext uri="{BB962C8B-B14F-4D97-AF65-F5344CB8AC3E}">
        <p14:creationId xmlns:p14="http://schemas.microsoft.com/office/powerpoint/2010/main" val="33440003"/>
      </p:ext>
    </p:extLst>
  </p:cSld>
  <p:clrMapOvr>
    <a:masterClrMapping/>
  </p:clrMapOvr>
</p:sld>
</file>

<file path=ppt/theme/theme1.xml><?xml version="1.0" encoding="utf-8"?>
<a:theme xmlns:a="http://schemas.openxmlformats.org/drawingml/2006/main" name="2_973青年-李国良v0.1">
  <a:themeElements>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Introductioin to Trec2007">
      <a:majorFont>
        <a:latin typeface="华文楷体"/>
        <a:ea typeface="华文楷体"/>
        <a:cs typeface=""/>
      </a:majorFont>
      <a:minorFont>
        <a:latin typeface="Times New Roman"/>
        <a:ea typeface="华文楷体"/>
        <a:cs typeface=""/>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spDef>
    <a:lnDef>
      <a:spPr bwMode="auto">
        <a:xfrm>
          <a:off x="0" y="0"/>
          <a:ext cx="1" cy="1"/>
        </a:xfrm>
        <a:custGeom>
          <a:avLst/>
          <a:gdLst/>
          <a:ahLst/>
          <a:cxnLst/>
          <a:rect l="0" t="0" r="0" b="0"/>
          <a:pathLst/>
        </a:custGeom>
        <a:noFill/>
        <a:ln w="381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3200" b="0" i="0" u="none" strike="noStrike" cap="none" normalizeH="0" baseline="0" smtClean="0">
            <a:ln>
              <a:noFill/>
            </a:ln>
            <a:solidFill>
              <a:schemeClr val="tx1"/>
            </a:solidFill>
            <a:effectLst/>
            <a:latin typeface="Times New Roman" pitchFamily="18" charset="0"/>
            <a:ea typeface="华文楷体" pitchFamily="2" charset="-122"/>
          </a:defRPr>
        </a:defPPr>
      </a:lstStyle>
    </a:lnDef>
  </a:objectDefaults>
  <a:extraClrSchemeLst>
    <a:extraClrScheme>
      <a:clrScheme name="Introductioin to Trec200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Introductioin to Trec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ductioin to Trec200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ductioin to Trec200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ductioin to Trec20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ductioin to Trec20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Introductioin to Trec20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30521</TotalTime>
  <Words>7417</Words>
  <Application>Microsoft Macintosh PowerPoint</Application>
  <PresentationFormat>宽屏</PresentationFormat>
  <Paragraphs>766</Paragraphs>
  <Slides>70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70</vt:i4>
      </vt:variant>
    </vt:vector>
  </HeadingPairs>
  <TitlesOfParts>
    <vt:vector size="80" baseType="lpstr">
      <vt:lpstr>等线</vt:lpstr>
      <vt:lpstr>SimHei</vt:lpstr>
      <vt:lpstr>华文楷体</vt:lpstr>
      <vt:lpstr>微软雅黑</vt:lpstr>
      <vt:lpstr>OPPOSans M</vt:lpstr>
      <vt:lpstr>Arial</vt:lpstr>
      <vt:lpstr>Calibri</vt:lpstr>
      <vt:lpstr>Times New Roman</vt:lpstr>
      <vt:lpstr>Wingdings</vt:lpstr>
      <vt:lpstr>2_973青年-李国良v0.1</vt:lpstr>
      <vt:lpstr>PowerPoint 演示文稿</vt:lpstr>
      <vt:lpstr>PowerPoint 演示文稿</vt:lpstr>
      <vt:lpstr>PowerPoint 演示文稿</vt:lpstr>
      <vt:lpstr>事务概览及其概念 </vt:lpstr>
      <vt:lpstr>PowerPoint 演示文稿</vt:lpstr>
      <vt:lpstr>事务的特性</vt:lpstr>
      <vt:lpstr>原子性</vt:lpstr>
      <vt:lpstr>原子性</vt:lpstr>
      <vt:lpstr>一致性</vt:lpstr>
      <vt:lpstr>持久性</vt:lpstr>
      <vt:lpstr>隔离性 </vt:lpstr>
      <vt:lpstr>隔离性 </vt:lpstr>
      <vt:lpstr>隔离性：写读冲突 </vt:lpstr>
      <vt:lpstr>隔离性：读写冲突 </vt:lpstr>
      <vt:lpstr>隔离性：写写冲突 </vt:lpstr>
      <vt:lpstr>隔离性 </vt:lpstr>
      <vt:lpstr>事务特性总结</vt:lpstr>
      <vt:lpstr>隔离性</vt:lpstr>
      <vt:lpstr>PowerPoint 演示文稿</vt:lpstr>
      <vt:lpstr>调度 </vt:lpstr>
      <vt:lpstr>调度 </vt:lpstr>
      <vt:lpstr>调度 </vt:lpstr>
      <vt:lpstr>调度</vt:lpstr>
      <vt:lpstr>可串行化调度 </vt:lpstr>
      <vt:lpstr>可串行化调度</vt:lpstr>
      <vt:lpstr>冲突可串行化调度 </vt:lpstr>
      <vt:lpstr>冲突可串行化</vt:lpstr>
      <vt:lpstr>冲突可串行化调度 </vt:lpstr>
      <vt:lpstr>冲突可串行化调度 </vt:lpstr>
      <vt:lpstr>冲突可串行化调度的验证</vt:lpstr>
      <vt:lpstr>冲突可串行化调度的验证</vt:lpstr>
      <vt:lpstr>冲突可串行化调度的验证</vt:lpstr>
      <vt:lpstr>冲突可串行化调度的验证</vt:lpstr>
      <vt:lpstr>冲突可串行化调度的验证</vt:lpstr>
      <vt:lpstr>PowerPoint 演示文稿</vt:lpstr>
      <vt:lpstr>冲突可串行化调度的验证</vt:lpstr>
      <vt:lpstr>冲突可串行化调度的验证</vt:lpstr>
      <vt:lpstr>冲突可串行化调度的验证</vt:lpstr>
      <vt:lpstr>视图可串行化调度 </vt:lpstr>
      <vt:lpstr>视图可串行化调度定义 </vt:lpstr>
      <vt:lpstr>视图可串行化 vs 冲突可串行化 </vt:lpstr>
      <vt:lpstr>视图可串行化 vs 冲突可串行化 </vt:lpstr>
      <vt:lpstr>视图可串行化调度验证 </vt:lpstr>
      <vt:lpstr>视图可串行化调度验证 </vt:lpstr>
      <vt:lpstr>视图可串行化调度验证 </vt:lpstr>
      <vt:lpstr>视图可串行化调度验证 </vt:lpstr>
      <vt:lpstr>视图可串行化调度验证 </vt:lpstr>
      <vt:lpstr>视图可串行化调度验证 </vt:lpstr>
      <vt:lpstr>视图可串行化调度验证 </vt:lpstr>
      <vt:lpstr>调度的包含关系</vt:lpstr>
      <vt:lpstr>可恢复调度</vt:lpstr>
      <vt:lpstr>可恢复调度</vt:lpstr>
      <vt:lpstr>可恢复调度</vt:lpstr>
      <vt:lpstr>无级联调度 </vt:lpstr>
      <vt:lpstr>无级联回滚调度 </vt:lpstr>
      <vt:lpstr>PowerPoint 演示文稿</vt:lpstr>
      <vt:lpstr>事务的隔离级别 </vt:lpstr>
      <vt:lpstr>事务的隔离级别 </vt:lpstr>
      <vt:lpstr>读未提交 </vt:lpstr>
      <vt:lpstr>读已提交</vt:lpstr>
      <vt:lpstr>读已提交</vt:lpstr>
      <vt:lpstr>可重复读</vt:lpstr>
      <vt:lpstr>幻读</vt:lpstr>
      <vt:lpstr>可串行化</vt:lpstr>
      <vt:lpstr>隔离级别的选择</vt:lpstr>
      <vt:lpstr>保证事务ACID的技术</vt:lpstr>
      <vt:lpstr>保证事务ACID的技术</vt:lpstr>
      <vt:lpstr>保证事务ACID的技术</vt:lpstr>
      <vt:lpstr>保证事务ACID的技术</vt:lpstr>
      <vt:lpstr>小结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zhouxuan19@mails.tsinghua.edu.cn</dc:creator>
  <cp:lastModifiedBy>guoliang</cp:lastModifiedBy>
  <cp:revision>2150</cp:revision>
  <dcterms:created xsi:type="dcterms:W3CDTF">2022-04-14T04:30:04Z</dcterms:created>
  <dcterms:modified xsi:type="dcterms:W3CDTF">2023-08-23T06:24:35Z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(3)+ELi9Tb2h6i5lteklXfX/yKMyhVjFMQhfQPvq3KW41W9oyP5vr/JnhWPZWExCICZgxZVuCvU
yu2Gw/CdLoJoEJJypPhmtwRb1WS5vNstzF1xlfS6fp1xhO5dWoJAkPYZlK1YK/jsiKR7xSK3
3NNgfLk8Zvbw+L9mEbvvmse+BUIGPV5I/2uMcRGgrhjKGXTBXkOC8KnDwUVhXx87M09juT0l
AaLak6kIGIZ7Ubv0Rs</vt:lpwstr>
  </property>
  <property fmtid="{D5CDD505-2E9C-101B-9397-08002B2CF9AE}" pid="3" name="_2015_ms_pID_7253431">
    <vt:lpwstr>nGFwUlYhKO0L5w1VdWHkCVwlvFOOTCB4IEVt6qJFG4/AV1oggElz+d
pgkJgLzw6Bw19R8/VszPWp8OTfXdPFLL8nou828p5F4L3PzipEgPJux20D7shCBbWuj09bJ5
tlraOYAhG7ocik0l2jI3ybCVgsa2FB7D8xxc6hrmggszf+xoZ/G3pCRMjBhKA+gQN2E9Fk+h
MpPIKh+oI+3pLbCxlw26khxS15quykrBUnUR</vt:lpwstr>
  </property>
  <property fmtid="{D5CDD505-2E9C-101B-9397-08002B2CF9AE}" pid="4" name="_readonly">
    <vt:lpwstr/>
  </property>
  <property fmtid="{D5CDD505-2E9C-101B-9397-08002B2CF9AE}" pid="5" name="_change">
    <vt:lpwstr/>
  </property>
  <property fmtid="{D5CDD505-2E9C-101B-9397-08002B2CF9AE}" pid="6" name="_full-control">
    <vt:lpwstr/>
  </property>
  <property fmtid="{D5CDD505-2E9C-101B-9397-08002B2CF9AE}" pid="7" name="sflag">
    <vt:lpwstr>1691198437</vt:lpwstr>
  </property>
  <property fmtid="{D5CDD505-2E9C-101B-9397-08002B2CF9AE}" pid="8" name="_2015_ms_pID_7253432">
    <vt:lpwstr>KA==</vt:lpwstr>
  </property>
</Properties>
</file>